
<file path=[Content_Types].xml><?xml version="1.0" encoding="utf-8"?>
<Types xmlns="http://schemas.openxmlformats.org/package/2006/content-types">
  <Default Extension="png" ContentType="image/png"/>
  <Default Extension="bin" ContentType="application/vnd.ms-office.activeX"/>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ctiveX/activeX1.xml" ContentType="application/vnd.ms-office.activeX+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ctiveX/activeX2.xml" ContentType="application/vnd.ms-office.activeX+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 id="2147483675" r:id="rId3"/>
    <p:sldMasterId id="2147483758" r:id="rId4"/>
  </p:sldMasterIdLst>
  <p:notesMasterIdLst>
    <p:notesMasterId r:id="rId63"/>
  </p:notesMasterIdLst>
  <p:sldIdLst>
    <p:sldId id="256" r:id="rId5"/>
    <p:sldId id="816" r:id="rId6"/>
    <p:sldId id="1072" r:id="rId7"/>
    <p:sldId id="1177" r:id="rId8"/>
    <p:sldId id="1178" r:id="rId9"/>
    <p:sldId id="1179" r:id="rId10"/>
    <p:sldId id="1180" r:id="rId11"/>
    <p:sldId id="1188" r:id="rId12"/>
    <p:sldId id="1080" r:id="rId13"/>
    <p:sldId id="1084" r:id="rId14"/>
    <p:sldId id="1181" r:id="rId15"/>
    <p:sldId id="1086" r:id="rId16"/>
    <p:sldId id="1183" r:id="rId17"/>
    <p:sldId id="1088" r:id="rId18"/>
    <p:sldId id="1100" r:id="rId19"/>
    <p:sldId id="1101" r:id="rId20"/>
    <p:sldId id="1161" r:id="rId21"/>
    <p:sldId id="1162" r:id="rId22"/>
    <p:sldId id="1163" r:id="rId23"/>
    <p:sldId id="1077" r:id="rId24"/>
    <p:sldId id="1167" r:id="rId25"/>
    <p:sldId id="1160" r:id="rId26"/>
    <p:sldId id="1093" r:id="rId27"/>
    <p:sldId id="1094" r:id="rId28"/>
    <p:sldId id="1095" r:id="rId29"/>
    <p:sldId id="1096" r:id="rId30"/>
    <p:sldId id="1110" r:id="rId31"/>
    <p:sldId id="1111" r:id="rId32"/>
    <p:sldId id="1087" r:id="rId33"/>
    <p:sldId id="1109" r:id="rId34"/>
    <p:sldId id="1105" r:id="rId35"/>
    <p:sldId id="1106" r:id="rId36"/>
    <p:sldId id="1103" r:id="rId37"/>
    <p:sldId id="1189" r:id="rId38"/>
    <p:sldId id="1190" r:id="rId39"/>
    <p:sldId id="1191" r:id="rId40"/>
    <p:sldId id="1192" r:id="rId41"/>
    <p:sldId id="1193" r:id="rId42"/>
    <p:sldId id="1194" r:id="rId43"/>
    <p:sldId id="1196" r:id="rId44"/>
    <p:sldId id="1197" r:id="rId45"/>
    <p:sldId id="1117" r:id="rId46"/>
    <p:sldId id="1116" r:id="rId47"/>
    <p:sldId id="1199" r:id="rId48"/>
    <p:sldId id="1209" r:id="rId49"/>
    <p:sldId id="1210" r:id="rId50"/>
    <p:sldId id="1211" r:id="rId51"/>
    <p:sldId id="1168" r:id="rId52"/>
    <p:sldId id="1201" r:id="rId53"/>
    <p:sldId id="1169" r:id="rId54"/>
    <p:sldId id="1170" r:id="rId55"/>
    <p:sldId id="1208" r:id="rId56"/>
    <p:sldId id="1207" r:id="rId57"/>
    <p:sldId id="1171" r:id="rId58"/>
    <p:sldId id="1146" r:id="rId59"/>
    <p:sldId id="1147" r:id="rId60"/>
    <p:sldId id="1148" r:id="rId61"/>
    <p:sldId id="1149" r:id="rId62"/>
  </p:sldIdLst>
  <p:sldSz cx="9144000" cy="6858000" type="screen4x3"/>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C33D"/>
    <a:srgbClr val="00FF00"/>
    <a:srgbClr val="CC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956" autoAdjust="0"/>
  </p:normalViewPr>
  <p:slideViewPr>
    <p:cSldViewPr>
      <p:cViewPr varScale="1">
        <p:scale>
          <a:sx n="49" d="100"/>
          <a:sy n="49" d="100"/>
        </p:scale>
        <p:origin x="-120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ABAE4-DFF8-4AA2-A763-0BD96F79CD62}" type="datetimeFigureOut">
              <a:rPr lang="zh-CN" altLang="en-US" smtClean="0"/>
              <a:pPr/>
              <a:t>2017/3/7</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49880-5997-49F2-8F31-2944F76044EA}" type="slidenum">
              <a:rPr lang="zh-CN" altLang="en-US" smtClean="0"/>
              <a:pPr/>
              <a:t>‹#›</a:t>
            </a:fld>
            <a:endParaRPr lang="zh-CN" altLang="en-US"/>
          </a:p>
        </p:txBody>
      </p:sp>
    </p:spTree>
    <p:extLst>
      <p:ext uri="{BB962C8B-B14F-4D97-AF65-F5344CB8AC3E}">
        <p14:creationId xmlns:p14="http://schemas.microsoft.com/office/powerpoint/2010/main" val="339743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www.baidu.com/s?wd=%E4%B8%AD%E6%96%AD%E5%A4%84%E7%90%86&amp;tn=44039180_cpr&amp;fenlei=mv6quAkxTZn0IZRqIHckPjm4nH00T1dbPjIbuWKBPjD4mHn4nWI-0ZwV5Hcvrjm3rH6sPfKWUMw85HfYnjn4nH6sgvPsT6KdThsqpZwYTjCEQLGCpyw9Uz4Bmy-bIi4WUvYETgN-TLwGUv3EnHb4nHbLPWRzn1cznWfkP1nYPs" TargetMode="External"/><Relationship Id="rId3" Type="http://schemas.openxmlformats.org/officeDocument/2006/relationships/hyperlink" Target="https://www.baidu.com/s?wd=%E4%B8%8A%E4%B8%8B%E6%96%87%E5%88%87%E6%8D%A2&amp;tn=44039180_cpr&amp;fenlei=mv6quAkxTZn0IZRqIHckPjm4nH00T1dbPjIbuWKBPjD4mHn4nWI-0ZwV5Hcvrjm3rH6sPfKWUMw85HfYnjn4nH6sgvPsT6KdThsqpZwYTjCEQLGCpyw9Uz4Bmy-bIi4WUvYETgN-TLwGUv3EnHb4nHbLPWRzn1cznWfkP1nYPs" TargetMode="External"/><Relationship Id="rId7" Type="http://schemas.openxmlformats.org/officeDocument/2006/relationships/hyperlink" Target="https://www.baidu.com/s?wd=%E9%87%8D%E6%96%B0%E5%BC%80%E5%A7%8B&amp;tn=44039180_cpr&amp;fenlei=mv6quAkxTZn0IZRqIHckPjm4nH00T1dbPjIbuWKBPjD4mHn4nWI-0ZwV5Hcvrjm3rH6sPfKWUMw85HfYnjn4nH6sgvPsT6KdThsqpZwYTjCEQLGCpyw9Uz4Bmy-bIi4WUvYETgN-TLwGUv3EnHb4nHbLPWRzn1cznWfkP1nYP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baidu.com/s?wd=%E8%BF%9B%E7%A8%8B%E7%8A%B6%E6%80%81&amp;tn=44039180_cpr&amp;fenlei=mv6quAkxTZn0IZRqIHckPjm4nH00T1dbPjIbuWKBPjD4mHn4nWI-0ZwV5Hcvrjm3rH6sPfKWUMw85HfYnjn4nH6sgvPsT6KdThsqpZwYTjCEQLGCpyw9Uz4Bmy-bIi4WUvYETgN-TLwGUv3EnHb4nHbLPWRzn1cznWfkP1nYPs" TargetMode="External"/><Relationship Id="rId5" Type="http://schemas.openxmlformats.org/officeDocument/2006/relationships/hyperlink" Target="https://www.baidu.com/s?wd=%E8%BF%9B%E7%A8%8B%E4%B8%8A%E4%B8%8B%E6%96%87&amp;tn=44039180_cpr&amp;fenlei=mv6quAkxTZn0IZRqIHckPjm4nH00T1dbPjIbuWKBPjD4mHn4nWI-0ZwV5Hcvrjm3rH6sPfKWUMw85HfYnjn4nH6sgvPsT6KdThsqpZwYTjCEQLGCpyw9Uz4Bmy-bIi4WUvYETgN-TLwGUv3EnHb4nHbLPWRzn1cznWfkP1nYPs" TargetMode="External"/><Relationship Id="rId10" Type="http://schemas.openxmlformats.org/officeDocument/2006/relationships/hyperlink" Target="https://www.baidu.com/s?wd=%E4%B8%AD%E6%96%AD%E8%AF%B7%E6%B1%82&amp;tn=44039180_cpr&amp;fenlei=mv6quAkxTZn0IZRqIHckPjm4nH00T1dbPjIbuWKBPjD4mHn4nWI-0ZwV5Hcvrjm3rH6sPfKWUMw85HfYnjn4nH6sgvPsT6KdThsqpZwYTjCEQLGCpyw9Uz4Bmy-bIi4WUvYETgN-TLwGUv3EnHb4nHbLPWRzn1cznWfkP1nYPs" TargetMode="External"/><Relationship Id="rId4" Type="http://schemas.openxmlformats.org/officeDocument/2006/relationships/hyperlink" Target="https://www.baidu.com/s?wd=%E6%93%8D%E4%BD%9C%E7%B3%BB%E7%BB%9F&amp;tn=44039180_cpr&amp;fenlei=mv6quAkxTZn0IZRqIHckPjm4nH00T1dbPjIbuWKBPjD4mHn4nWI-0ZwV5Hcvrjm3rH6sPfKWUMw85HfYnjn4nH6sgvPsT6KdThsqpZwYTjCEQLGCpyw9Uz4Bmy-bIi4WUvYETgN-TLwGUv3EnHb4nHbLPWRzn1cznWfkP1nYPs" TargetMode="External"/><Relationship Id="rId9" Type="http://schemas.openxmlformats.org/officeDocument/2006/relationships/hyperlink" Target="https://www.baidu.com/s?wd=%E7%94%A8%E6%88%B7%E6%80%81&amp;tn=44039180_cpr&amp;fenlei=mv6quAkxTZn0IZRqIHckPjm4nH00T1dbPjIbuWKBPjD4mHn4nWI-0ZwV5Hcvrjm3rH6sPfKWUMw85HfYnjn4nH6sgvPsT6KdThsqpZwYTjCEQLGCpyw9Uz4Bmy-bIi4WUvYETgN-TLwGUv3EnHb4nHbLPWRzn1cznWfkP1nYP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D456399-40AE-439F-8337-A562FE52865D}" type="slidenum">
              <a:rPr lang="he-IL"/>
              <a:pPr/>
              <a:t>15</a:t>
            </a:fld>
            <a:endParaRPr lang="en-US" altLang="zh-CN"/>
          </a:p>
        </p:txBody>
      </p:sp>
      <p:sp>
        <p:nvSpPr>
          <p:cNvPr id="61443" name="Rectangle 2"/>
          <p:cNvSpPr>
            <a:spLocks noGrp="1" noRot="1" noChangeAspect="1" noChangeArrowheads="1" noTextEdit="1"/>
          </p:cNvSpPr>
          <p:nvPr>
            <p:ph type="sldImg"/>
          </p:nvPr>
        </p:nvSpPr>
        <p:spPr>
          <a:xfrm>
            <a:off x="1144588" y="687388"/>
            <a:ext cx="4572000" cy="3429000"/>
          </a:xfrm>
          <a:ln/>
        </p:spPr>
      </p:sp>
      <p:sp>
        <p:nvSpPr>
          <p:cNvPr id="61444" name="Rectangle 3"/>
          <p:cNvSpPr>
            <a:spLocks noGrp="1" noChangeArrowheads="1"/>
          </p:cNvSpPr>
          <p:nvPr>
            <p:ph type="body" idx="1"/>
          </p:nvPr>
        </p:nvSpPr>
        <p:spPr>
          <a:xfrm>
            <a:off x="913651" y="4344242"/>
            <a:ext cx="5029093" cy="4114288"/>
          </a:xfrm>
          <a:noFill/>
          <a:ln/>
        </p:spPr>
        <p:txBody>
          <a:bodyPr wrap="square" lIns="92976" tIns="46488" rIns="92976" bIns="46488" anchor="t"/>
          <a:lstStyle/>
          <a:p>
            <a:endParaRPr lang="he-IL"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03EC02BF-485C-47DB-A9B5-1CAC0A211C8B}" type="slidenum">
              <a:rPr lang="he-IL"/>
              <a:pPr/>
              <a:t>16</a:t>
            </a:fld>
            <a:endParaRPr lang="en-US" altLang="zh-CN"/>
          </a:p>
        </p:txBody>
      </p:sp>
      <p:sp>
        <p:nvSpPr>
          <p:cNvPr id="62467" name="Rectangle 2"/>
          <p:cNvSpPr>
            <a:spLocks noGrp="1" noRot="1" noChangeAspect="1" noChangeArrowheads="1" noTextEdit="1"/>
          </p:cNvSpPr>
          <p:nvPr>
            <p:ph type="sldImg"/>
          </p:nvPr>
        </p:nvSpPr>
        <p:spPr>
          <a:xfrm>
            <a:off x="1144588" y="687388"/>
            <a:ext cx="4572000" cy="3429000"/>
          </a:xfrm>
          <a:ln/>
        </p:spPr>
      </p:sp>
      <p:sp>
        <p:nvSpPr>
          <p:cNvPr id="62468" name="Rectangle 3"/>
          <p:cNvSpPr>
            <a:spLocks noGrp="1" noChangeArrowheads="1"/>
          </p:cNvSpPr>
          <p:nvPr>
            <p:ph type="body" idx="1"/>
          </p:nvPr>
        </p:nvSpPr>
        <p:spPr>
          <a:xfrm>
            <a:off x="913651" y="4344242"/>
            <a:ext cx="5029093" cy="4114288"/>
          </a:xfrm>
          <a:noFill/>
          <a:ln/>
        </p:spPr>
        <p:txBody>
          <a:bodyPr wrap="square" lIns="92976" tIns="46488" rIns="92976" bIns="46488" anchor="t"/>
          <a:lstStyle/>
          <a:p>
            <a:endParaRPr lang="he-IL"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[2015</a:t>
            </a:r>
            <a:r>
              <a:rPr lang="zh-CN" altLang="en-US" dirty="0" smtClean="0"/>
              <a:t>年</a:t>
            </a:r>
            <a:r>
              <a:rPr lang="en-US" altLang="zh-CN" dirty="0" smtClean="0"/>
              <a:t>3</a:t>
            </a:r>
            <a:r>
              <a:rPr lang="zh-CN" altLang="en-US" dirty="0" smtClean="0"/>
              <a:t>月</a:t>
            </a:r>
            <a:r>
              <a:rPr lang="en-US" altLang="zh-CN" dirty="0" smtClean="0"/>
              <a:t>24</a:t>
            </a:r>
            <a:r>
              <a:rPr lang="zh-CN" altLang="en-US" dirty="0" smtClean="0"/>
              <a:t>日</a:t>
            </a:r>
            <a:r>
              <a:rPr lang="en-US" altLang="zh-CN" dirty="0" smtClean="0"/>
              <a:t>13:23:14</a:t>
            </a:r>
            <a:r>
              <a:rPr lang="en-US" altLang="zh-CN" baseline="0" dirty="0" smtClean="0"/>
              <a:t> </a:t>
            </a:r>
            <a:r>
              <a:rPr lang="zh-CN" altLang="en-US" baseline="0" dirty="0" smtClean="0"/>
              <a:t>逸夫西楼</a:t>
            </a:r>
            <a:r>
              <a:rPr lang="en-US" altLang="zh-CN" baseline="0" dirty="0" smtClean="0"/>
              <a:t>811</a:t>
            </a:r>
            <a:r>
              <a:rPr lang="en-US" altLang="zh-CN" dirty="0" smtClean="0"/>
              <a:t>] </a:t>
            </a:r>
            <a:r>
              <a:rPr lang="zh-CN" altLang="en-US" dirty="0" smtClean="0"/>
              <a:t>之前大概了解了进程的概念。对于后续</a:t>
            </a:r>
            <a:r>
              <a:rPr lang="en-US" altLang="zh-CN" dirty="0" smtClean="0"/>
              <a:t>CPU Scheduling </a:t>
            </a:r>
            <a:r>
              <a:rPr lang="zh-CN" altLang="en-US" dirty="0" smtClean="0"/>
              <a:t>以及 </a:t>
            </a:r>
            <a:r>
              <a:rPr lang="en-US" altLang="zh-CN" dirty="0" smtClean="0"/>
              <a:t>Synchronization </a:t>
            </a:r>
            <a:r>
              <a:rPr lang="zh-CN" altLang="en-US" dirty="0" smtClean="0"/>
              <a:t>内容的理解， 了解程序在 </a:t>
            </a:r>
            <a:r>
              <a:rPr lang="en-US" altLang="zh-CN" dirty="0" smtClean="0"/>
              <a:t>OS </a:t>
            </a:r>
            <a:r>
              <a:rPr lang="zh-CN" altLang="en-US" dirty="0" smtClean="0"/>
              <a:t>内部管理中的动态 </a:t>
            </a:r>
            <a:r>
              <a:rPr lang="en-US" altLang="zh-CN" dirty="0" smtClean="0"/>
              <a:t>(Dynamics)</a:t>
            </a:r>
            <a:r>
              <a:rPr lang="zh-CN" altLang="en-US" dirty="0" smtClean="0"/>
              <a:t>，</a:t>
            </a:r>
            <a:r>
              <a:rPr lang="zh-CN" altLang="en-US" baseline="0" dirty="0" smtClean="0"/>
              <a:t> 以及它们相互间协作 </a:t>
            </a:r>
            <a:r>
              <a:rPr lang="en-US" altLang="zh-CN" baseline="0" dirty="0" smtClean="0"/>
              <a:t>(Cooperation)</a:t>
            </a:r>
            <a:r>
              <a:rPr lang="zh-CN" altLang="en-US" baseline="0" dirty="0" smtClean="0"/>
              <a:t>进而如何安全的 </a:t>
            </a:r>
            <a:r>
              <a:rPr lang="en-US" altLang="zh-CN" baseline="0" dirty="0" smtClean="0"/>
              <a:t>Synchronization </a:t>
            </a:r>
            <a:r>
              <a:rPr lang="zh-CN" altLang="en-US" baseline="0" dirty="0" smtClean="0"/>
              <a:t>（</a:t>
            </a:r>
            <a:r>
              <a:rPr lang="en-US" altLang="zh-CN" baseline="0" dirty="0" smtClean="0"/>
              <a:t>Data Inconsistency </a:t>
            </a:r>
            <a:r>
              <a:rPr lang="zh-CN" altLang="en-US" baseline="0" dirty="0" smtClean="0"/>
              <a:t>和 </a:t>
            </a:r>
            <a:r>
              <a:rPr lang="en-US" altLang="zh-CN" baseline="0" dirty="0" smtClean="0"/>
              <a:t>Deadlock</a:t>
            </a:r>
            <a:r>
              <a:rPr lang="zh-CN" altLang="en-US" baseline="0" dirty="0" smtClean="0"/>
              <a:t>）</a:t>
            </a:r>
            <a:r>
              <a:rPr lang="en-US" altLang="zh-CN" baseline="0" dirty="0" smtClean="0"/>
              <a:t> </a:t>
            </a:r>
            <a:r>
              <a:rPr lang="zh-CN" altLang="en-US" baseline="0" dirty="0" smtClean="0"/>
              <a:t>是非常必要的</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F9804-6B15-48AE-BAA6-8F6A7C5549E1}" type="slidenum">
              <a:rPr lang="he-IL"/>
              <a:pPr/>
              <a:t>23</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rgbClr val="FFFF00"/>
                </a:solidFill>
              </a:rPr>
              <a:t>Mid-term scheduler </a:t>
            </a:r>
            <a:r>
              <a:rPr lang="en-US" altLang="zh-CN" sz="1200" dirty="0" smtClean="0"/>
              <a:t>is responsible to swap some processes out of memory or CPU usage so that to keep the number of processes in the system</a:t>
            </a:r>
            <a:r>
              <a:rPr lang="en-US" altLang="zh-CN" sz="1200" baseline="0" dirty="0" smtClean="0"/>
              <a:t> on a robust level.</a:t>
            </a:r>
            <a:endParaRPr lang="zh-CN" altLang="en-US" sz="1200" dirty="0" smtClean="0"/>
          </a:p>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5EE7A-576B-409E-9B67-7E15F87C925A}" type="slidenum">
              <a:rPr lang="he-IL"/>
              <a:pPr/>
              <a:t>26</a:t>
            </a:fld>
            <a:endParaRPr lang="en-US" altLang="zh-CN"/>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We’ll discuss “midterm scheduling” later in process operations</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dirty="0" smtClean="0"/>
              <a:t>[2016</a:t>
            </a:r>
            <a:r>
              <a:rPr lang="zh-CN" altLang="en-US" dirty="0" smtClean="0"/>
              <a:t>年</a:t>
            </a:r>
            <a:r>
              <a:rPr lang="en-US" altLang="zh-CN" dirty="0" smtClean="0"/>
              <a:t>3</a:t>
            </a:r>
            <a:r>
              <a:rPr lang="zh-CN" altLang="en-US" dirty="0" smtClean="0"/>
              <a:t>月</a:t>
            </a:r>
            <a:r>
              <a:rPr lang="en-US" altLang="zh-CN" dirty="0" smtClean="0"/>
              <a:t>10</a:t>
            </a:r>
            <a:r>
              <a:rPr lang="zh-CN" altLang="en-US" dirty="0" smtClean="0"/>
              <a:t>日</a:t>
            </a:r>
            <a:r>
              <a:rPr lang="en-US" altLang="zh-CN" dirty="0" smtClean="0"/>
              <a:t>21:08:58] </a:t>
            </a:r>
            <a:r>
              <a:rPr lang="zh-CN" altLang="en-US" dirty="0" smtClean="0"/>
              <a:t>之前一直觉得这部分嵌在这里有些生硬</a:t>
            </a:r>
            <a:r>
              <a:rPr lang="en-US" altLang="zh-CN" dirty="0" smtClean="0"/>
              <a:t>, </a:t>
            </a:r>
            <a:r>
              <a:rPr lang="zh-CN" altLang="en-US" dirty="0" smtClean="0"/>
              <a:t>今天想到</a:t>
            </a:r>
            <a:r>
              <a:rPr lang="en-US" altLang="zh-CN" dirty="0" smtClean="0"/>
              <a:t>, </a:t>
            </a:r>
            <a:r>
              <a:rPr lang="zh-CN" altLang="en-US" dirty="0" smtClean="0"/>
              <a:t>这一介绍 支持并发也是有好处的</a:t>
            </a:r>
            <a:r>
              <a:rPr lang="zh-CN" altLang="en-US" baseline="0" dirty="0" smtClean="0"/>
              <a:t> </a:t>
            </a:r>
            <a:r>
              <a:rPr lang="en-US" altLang="zh-CN" baseline="0" dirty="0" smtClean="0"/>
              <a:t>– </a:t>
            </a:r>
            <a:r>
              <a:rPr lang="zh-CN" altLang="en-US" baseline="0" dirty="0" smtClean="0"/>
              <a:t>协作完成某一任务</a:t>
            </a:r>
            <a:r>
              <a:rPr lang="en-US" altLang="zh-CN" baseline="0" dirty="0" smtClean="0"/>
              <a:t>! </a:t>
            </a:r>
          </a:p>
          <a:p>
            <a:endParaRPr lang="en-US" altLang="zh-CN" dirty="0" smtClean="0"/>
          </a:p>
          <a:p>
            <a:r>
              <a:rPr lang="en-US" altLang="zh-CN" dirty="0" smtClean="0"/>
              <a:t>[2014-03-01 1:13@</a:t>
            </a:r>
            <a:r>
              <a:rPr lang="zh-CN" altLang="en-US" dirty="0" smtClean="0"/>
              <a:t>西门之外</a:t>
            </a:r>
            <a:r>
              <a:rPr lang="en-US" altLang="zh-CN" dirty="0" smtClean="0"/>
              <a:t>] </a:t>
            </a:r>
          </a:p>
          <a:p>
            <a:r>
              <a:rPr lang="en-US" altLang="zh-CN" dirty="0" smtClean="0"/>
              <a:t>http://www.classes.cs.uchicago.edu/archive/2014/winter/51081-1/LabFAQ/lab7/IPC.html </a:t>
            </a:r>
          </a:p>
          <a:p>
            <a:r>
              <a:rPr lang="en-US" altLang="zh-CN" b="1" dirty="0" smtClean="0"/>
              <a:t>Cooperation</a:t>
            </a:r>
          </a:p>
          <a:p>
            <a:r>
              <a:rPr lang="en-US" altLang="zh-CN" dirty="0" smtClean="0"/>
              <a:t>Concurrent processes executing in the operating system allows for the processes to </a:t>
            </a:r>
            <a:r>
              <a:rPr lang="en-US" altLang="zh-CN" i="1" dirty="0" smtClean="0"/>
              <a:t>cooperate</a:t>
            </a:r>
            <a:r>
              <a:rPr lang="en-US" altLang="zh-CN" dirty="0" smtClean="0"/>
              <a:t> (both mutually or destructively) with other processes. Processes are cooperating if they can affect each other. The simplest example of how this can happen is where two processes are using the same file. One process may be writing to a file, while another process is reading from the file; so, what is being read may be affected by what is being written. Processes cooperate by sharing data. Cooperation is important for several reasons: </a:t>
            </a:r>
          </a:p>
          <a:p>
            <a:r>
              <a:rPr lang="en-US" altLang="zh-CN" b="1" dirty="0" smtClean="0"/>
              <a:t>Information sharing</a:t>
            </a:r>
            <a:r>
              <a:rPr lang="en-US" altLang="zh-CN" dirty="0" smtClean="0"/>
              <a:t>:   Several processes may need to access the same data (such as stored in a file.)</a:t>
            </a:r>
          </a:p>
          <a:p>
            <a:r>
              <a:rPr lang="en-US" altLang="zh-CN" b="1" dirty="0" smtClean="0"/>
              <a:t>Computation speedup</a:t>
            </a:r>
            <a:r>
              <a:rPr lang="en-US" altLang="zh-CN" dirty="0" smtClean="0"/>
              <a:t>:   A task can </a:t>
            </a:r>
            <a:r>
              <a:rPr lang="en-US" altLang="zh-CN" dirty="0" err="1" smtClean="0"/>
              <a:t>ofter</a:t>
            </a:r>
            <a:r>
              <a:rPr lang="en-US" altLang="zh-CN" dirty="0" smtClean="0"/>
              <a:t> be run faster if it is broken into subtasks and distributed among different processes. For example, the matrix multiplication code we saw in class. This depends upon the processes sharing data. (Of course, real speedup also required having multiple CPUs that can be shared as well.) For another example, consider a webserver which may be serving many clients. Each client can have their own process or thread helping them. This allows the server to use the operating system to </a:t>
            </a:r>
            <a:r>
              <a:rPr lang="en-US" altLang="zh-CN" dirty="0" err="1" smtClean="0"/>
              <a:t>destribute</a:t>
            </a:r>
            <a:r>
              <a:rPr lang="en-US" altLang="zh-CN" dirty="0" smtClean="0"/>
              <a:t> the computer's resources, including CPU time, among the many clients.</a:t>
            </a:r>
          </a:p>
          <a:p>
            <a:r>
              <a:rPr lang="en-US" altLang="zh-CN" b="1" dirty="0" smtClean="0"/>
              <a:t>Modularity</a:t>
            </a:r>
            <a:r>
              <a:rPr lang="en-US" altLang="zh-CN" dirty="0" smtClean="0"/>
              <a:t>:   It may be easier to organize a complex task into separate subtasks, then have different processes or threads running each subtask. For example, a single server process dedicated to a single client may have multiple threads running--each performing a different task for the client.</a:t>
            </a:r>
          </a:p>
          <a:p>
            <a:r>
              <a:rPr lang="en-US" altLang="zh-CN" b="1" dirty="0" smtClean="0"/>
              <a:t>Convenience</a:t>
            </a:r>
            <a:r>
              <a:rPr lang="en-US" altLang="zh-CN" dirty="0" smtClean="0"/>
              <a:t>:   An individual user can run several programs at the same time, to perform some task. For example, a network browser is open, while the user has a remote terminal program running (such as telnet), and a word processing program editing data.</a:t>
            </a:r>
          </a:p>
          <a:p>
            <a:r>
              <a:rPr lang="en-US" altLang="zh-CN" dirty="0" smtClean="0"/>
              <a:t>Cooperation between processes requires mechanisms that allow processes to </a:t>
            </a:r>
            <a:r>
              <a:rPr lang="en-US" altLang="zh-CN" i="1" dirty="0" smtClean="0"/>
              <a:t>communicate</a:t>
            </a:r>
            <a:r>
              <a:rPr lang="en-US" altLang="zh-CN" dirty="0" smtClean="0"/>
              <a:t> data between each other and </a:t>
            </a:r>
            <a:r>
              <a:rPr lang="en-US" altLang="zh-CN" i="1" dirty="0" smtClean="0"/>
              <a:t>synchronize</a:t>
            </a:r>
            <a:r>
              <a:rPr lang="en-US" altLang="zh-CN" dirty="0" smtClean="0"/>
              <a:t> their actions so they do not harmfully interfere with each other. The purpose of this note is to consider ways that processes can communicate data with each other, called </a:t>
            </a:r>
            <a:r>
              <a:rPr lang="en-US" altLang="zh-CN" b="1" dirty="0" err="1" smtClean="0"/>
              <a:t>Interprocess</a:t>
            </a:r>
            <a:r>
              <a:rPr lang="en-US" altLang="zh-CN" b="1" dirty="0" smtClean="0"/>
              <a:t> </a:t>
            </a:r>
            <a:r>
              <a:rPr lang="en-US" altLang="zh-CN" b="1" dirty="0" err="1" smtClean="0"/>
              <a:t>Communcation</a:t>
            </a:r>
            <a:r>
              <a:rPr lang="en-US" altLang="zh-CN" dirty="0" smtClean="0"/>
              <a:t> (IPC). Another note will discuss process synchronization, and in particular, the most important means of synchronizing activity, the use of semaphores. </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30</a:t>
            </a:fld>
            <a:endParaRPr lang="zh-CN" altLang="en-US"/>
          </a:p>
        </p:txBody>
      </p:sp>
    </p:spTree>
    <p:extLst>
      <p:ext uri="{BB962C8B-B14F-4D97-AF65-F5344CB8AC3E}">
        <p14:creationId xmlns:p14="http://schemas.microsoft.com/office/powerpoint/2010/main" val="50858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a:t>
            </a:fld>
            <a:endParaRPr lang="zh-CN" altLang="en-US"/>
          </a:p>
        </p:txBody>
      </p:sp>
    </p:spTree>
    <p:extLst>
      <p:ext uri="{BB962C8B-B14F-4D97-AF65-F5344CB8AC3E}">
        <p14:creationId xmlns:p14="http://schemas.microsoft.com/office/powerpoint/2010/main" val="1132755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http://www.csd.uwo.ca/courses/CS3305b/lectures.html </a:t>
            </a:r>
          </a:p>
          <a:p>
            <a:r>
              <a:rPr lang="en-US" altLang="zh-CN" dirty="0" smtClean="0"/>
              <a:t>[2017</a:t>
            </a:r>
            <a:r>
              <a:rPr lang="zh-CN" altLang="en-US" dirty="0" smtClean="0"/>
              <a:t>年</a:t>
            </a:r>
            <a:r>
              <a:rPr lang="en-US" altLang="zh-CN" dirty="0" smtClean="0"/>
              <a:t>3</a:t>
            </a:r>
            <a:r>
              <a:rPr lang="zh-CN" altLang="en-US" dirty="0" smtClean="0"/>
              <a:t>月</a:t>
            </a:r>
            <a:r>
              <a:rPr lang="en-US" altLang="zh-CN" dirty="0" smtClean="0"/>
              <a:t>1</a:t>
            </a:r>
            <a:r>
              <a:rPr lang="zh-CN" altLang="en-US" dirty="0" smtClean="0"/>
              <a:t>日</a:t>
            </a:r>
            <a:r>
              <a:rPr lang="en-US" altLang="zh-CN" dirty="0" smtClean="0"/>
              <a:t>15:35:22 </a:t>
            </a:r>
            <a:r>
              <a:rPr lang="zh-CN" altLang="en-US" dirty="0" smtClean="0"/>
              <a:t>今天试了下</a:t>
            </a:r>
            <a:r>
              <a:rPr lang="en-US" altLang="zh-CN" dirty="0" smtClean="0"/>
              <a:t>, </a:t>
            </a:r>
            <a:r>
              <a:rPr lang="zh-CN" altLang="en-US" dirty="0" smtClean="0"/>
              <a:t>原来的东西不能访问了</a:t>
            </a:r>
            <a:r>
              <a:rPr lang="en-US" altLang="zh-CN" dirty="0" smtClean="0"/>
              <a:t>]</a:t>
            </a:r>
          </a:p>
          <a:p>
            <a:r>
              <a:rPr lang="zh-CN" altLang="en-US" dirty="0" smtClean="0"/>
              <a:t>新的课程网址 是 </a:t>
            </a:r>
            <a:r>
              <a:rPr lang="en-US" altLang="zh-CN" dirty="0" smtClean="0"/>
              <a:t>http://www.csd.uwo.ca/courses/CS3305b/CS%203305B%20Homepage.htm</a:t>
            </a:r>
          </a:p>
          <a:p>
            <a:r>
              <a:rPr lang="zh-CN" altLang="en-US" dirty="0" smtClean="0"/>
              <a:t>但是</a:t>
            </a:r>
            <a:r>
              <a:rPr lang="en-US" altLang="zh-CN" dirty="0" smtClean="0"/>
              <a:t>, </a:t>
            </a:r>
            <a:r>
              <a:rPr lang="zh-CN" altLang="en-US" dirty="0" smtClean="0"/>
              <a:t>课件都是 </a:t>
            </a:r>
            <a:r>
              <a:rPr lang="en-US" altLang="zh-CN" dirty="0" smtClean="0"/>
              <a:t>PDF </a:t>
            </a:r>
            <a:r>
              <a:rPr lang="zh-CN" altLang="en-US" dirty="0" smtClean="0"/>
              <a:t>的了</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34</a:t>
            </a:fld>
            <a:endParaRPr lang="zh-CN" altLang="en-US"/>
          </a:p>
        </p:txBody>
      </p:sp>
    </p:spTree>
    <p:extLst>
      <p:ext uri="{BB962C8B-B14F-4D97-AF65-F5344CB8AC3E}">
        <p14:creationId xmlns:p14="http://schemas.microsoft.com/office/powerpoint/2010/main" val="19698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37</a:t>
            </a:fld>
            <a:endParaRPr lang="zh-CN" altLang="en-US"/>
          </a:p>
        </p:txBody>
      </p:sp>
    </p:spTree>
    <p:extLst>
      <p:ext uri="{BB962C8B-B14F-4D97-AF65-F5344CB8AC3E}">
        <p14:creationId xmlns:p14="http://schemas.microsoft.com/office/powerpoint/2010/main" val="3567549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https://zhidao.baidu.com/question/1991976523222417347.html?qbl=relate_question_2&amp;word=Context%20Switching</a:t>
            </a:r>
          </a:p>
          <a:p>
            <a:r>
              <a:rPr lang="en-US" altLang="zh-CN" dirty="0" smtClean="0"/>
              <a:t> </a:t>
            </a:r>
          </a:p>
          <a:p>
            <a:r>
              <a:rPr lang="zh-CN" altLang="en-US" dirty="0" smtClean="0">
                <a:hlinkClick r:id="rId3"/>
              </a:rPr>
              <a:t>上下文切换</a:t>
            </a:r>
            <a:r>
              <a:rPr lang="zh-CN" altLang="en-US" dirty="0" smtClean="0"/>
              <a:t>（</a:t>
            </a:r>
            <a:r>
              <a:rPr lang="en-US" altLang="zh-CN" dirty="0" smtClean="0"/>
              <a:t>Context Switch</a:t>
            </a:r>
            <a:r>
              <a:rPr lang="zh-CN" altLang="en-US" dirty="0" smtClean="0"/>
              <a:t>） 或者环境切换</a:t>
            </a:r>
            <a:br>
              <a:rPr lang="zh-CN" altLang="en-US" dirty="0" smtClean="0"/>
            </a:br>
            <a:r>
              <a:rPr lang="zh-CN" altLang="en-US" dirty="0" smtClean="0"/>
              <a:t>在</a:t>
            </a:r>
            <a:r>
              <a:rPr lang="zh-CN" altLang="en-US" dirty="0" smtClean="0">
                <a:hlinkClick r:id="rId4"/>
              </a:rPr>
              <a:t>操作系统</a:t>
            </a:r>
            <a:r>
              <a:rPr lang="zh-CN" altLang="en-US" dirty="0" smtClean="0"/>
              <a:t>中，</a:t>
            </a:r>
            <a:r>
              <a:rPr lang="en-US" altLang="zh-CN" dirty="0" smtClean="0"/>
              <a:t>CPU</a:t>
            </a:r>
            <a:r>
              <a:rPr lang="zh-CN" altLang="en-US" dirty="0" smtClean="0"/>
              <a:t>切换到另一个进程需要保存当前进程的状态并恢复另一个进程的状态：当前运行任务转为就绪（或者挂起、删除）状态，另一个被选定的就绪任务成为当前任务。</a:t>
            </a:r>
            <a:r>
              <a:rPr lang="zh-CN" altLang="en-US" dirty="0" smtClean="0">
                <a:hlinkClick r:id="rId3"/>
              </a:rPr>
              <a:t>上下文切换</a:t>
            </a:r>
            <a:r>
              <a:rPr lang="zh-CN" altLang="en-US" dirty="0" smtClean="0"/>
              <a:t>包括保存当前任务的运行环境，恢复将要运行任务的运行环境。</a:t>
            </a:r>
            <a:br>
              <a:rPr lang="zh-CN" altLang="en-US" dirty="0" smtClean="0"/>
            </a:br>
            <a:r>
              <a:rPr lang="zh-CN" altLang="en-US" dirty="0" smtClean="0">
                <a:hlinkClick r:id="rId5"/>
              </a:rPr>
              <a:t>进程上下文</a:t>
            </a:r>
            <a:r>
              <a:rPr lang="zh-CN" altLang="en-US" dirty="0" smtClean="0"/>
              <a:t>用进程的</a:t>
            </a:r>
            <a:r>
              <a:rPr lang="en-US" altLang="zh-CN" dirty="0" smtClean="0"/>
              <a:t>PCB</a:t>
            </a:r>
            <a:r>
              <a:rPr lang="zh-CN" altLang="en-US" dirty="0" smtClean="0"/>
              <a:t>（进程控制块</a:t>
            </a:r>
            <a:r>
              <a:rPr lang="en-US" altLang="zh-CN" dirty="0" smtClean="0"/>
              <a:t>,</a:t>
            </a:r>
            <a:r>
              <a:rPr lang="zh-CN" altLang="en-US" dirty="0" smtClean="0"/>
              <a:t>也称为</a:t>
            </a:r>
            <a:r>
              <a:rPr lang="en-US" altLang="zh-CN" dirty="0" smtClean="0"/>
              <a:t>PCB</a:t>
            </a:r>
            <a:r>
              <a:rPr lang="zh-CN" altLang="en-US" dirty="0" smtClean="0"/>
              <a:t>，即任务控制块）表示，它包括</a:t>
            </a:r>
            <a:r>
              <a:rPr lang="zh-CN" altLang="en-US" dirty="0" smtClean="0">
                <a:hlinkClick r:id="rId6"/>
              </a:rPr>
              <a:t>进程状态</a:t>
            </a:r>
            <a:r>
              <a:rPr lang="zh-CN" altLang="en-US" dirty="0" smtClean="0"/>
              <a:t>，</a:t>
            </a:r>
            <a:r>
              <a:rPr lang="en-US" altLang="zh-CN" dirty="0" smtClean="0"/>
              <a:t>CPU</a:t>
            </a:r>
            <a:r>
              <a:rPr lang="zh-CN" altLang="en-US" dirty="0" smtClean="0"/>
              <a:t>寄存器的值等。</a:t>
            </a:r>
            <a:br>
              <a:rPr lang="zh-CN" altLang="en-US" dirty="0" smtClean="0"/>
            </a:br>
            <a:r>
              <a:rPr lang="zh-CN" altLang="en-US" dirty="0" smtClean="0"/>
              <a:t>通常通过执行一个状态保存来保存</a:t>
            </a:r>
            <a:r>
              <a:rPr lang="en-US" altLang="zh-CN" dirty="0" smtClean="0"/>
              <a:t>CPU</a:t>
            </a:r>
            <a:r>
              <a:rPr lang="zh-CN" altLang="en-US" dirty="0" smtClean="0"/>
              <a:t>当前状态，然后执行一个状态恢复</a:t>
            </a:r>
            <a:r>
              <a:rPr lang="zh-CN" altLang="en-US" dirty="0" smtClean="0">
                <a:hlinkClick r:id="rId7"/>
              </a:rPr>
              <a:t>重新开始</a:t>
            </a:r>
            <a:r>
              <a:rPr lang="zh-CN" altLang="en-US" dirty="0" smtClean="0"/>
              <a:t>运行。</a:t>
            </a:r>
            <a:endParaRPr lang="en-US" altLang="zh-CN" dirty="0" smtClean="0"/>
          </a:p>
          <a:p>
            <a:endParaRPr lang="en-US" altLang="zh-CN" dirty="0" smtClean="0"/>
          </a:p>
          <a:p>
            <a:r>
              <a:rPr lang="zh-CN" altLang="en-US" dirty="0" smtClean="0"/>
              <a:t>支持多任务处理是</a:t>
            </a:r>
            <a:r>
              <a:rPr lang="en-US" altLang="zh-CN" dirty="0" smtClean="0"/>
              <a:t>CPU</a:t>
            </a:r>
            <a:r>
              <a:rPr lang="zh-CN" altLang="en-US" dirty="0" smtClean="0"/>
              <a:t>设计史上最大的跨越之一。在计算机中，多任务处理是指同时运行两个或多个程序。从使用者的角度来看，这看起来并不复杂或者难以实现，但是它确实是计算机设计史上一次大的飞跃。在多任务处理系统中，</a:t>
            </a:r>
            <a:r>
              <a:rPr lang="en-US" altLang="zh-CN" dirty="0" smtClean="0"/>
              <a:t>CPU</a:t>
            </a:r>
            <a:r>
              <a:rPr lang="zh-CN" altLang="en-US" dirty="0" smtClean="0"/>
              <a:t>需要处理所有程序的操作，当用户来回切换它们时，需要记录这些程序执行到哪里。</a:t>
            </a:r>
            <a:r>
              <a:rPr lang="zh-CN" altLang="en-US" dirty="0" smtClean="0">
                <a:hlinkClick r:id="rId3"/>
              </a:rPr>
              <a:t>上下文切换</a:t>
            </a:r>
            <a:r>
              <a:rPr lang="zh-CN" altLang="en-US" dirty="0" smtClean="0"/>
              <a:t>就是这样一个过程，他允许</a:t>
            </a:r>
            <a:r>
              <a:rPr lang="en-US" altLang="zh-CN" dirty="0" smtClean="0"/>
              <a:t>CPU</a:t>
            </a:r>
            <a:r>
              <a:rPr lang="zh-CN" altLang="en-US" dirty="0" smtClean="0"/>
              <a:t>记录并恢复各种正在运行程序的状态，使它能够完成切换操作。</a:t>
            </a:r>
            <a:endParaRPr lang="en-US" altLang="zh-CN" dirty="0" smtClean="0"/>
          </a:p>
          <a:p>
            <a:endParaRPr lang="en-US" altLang="zh-CN" dirty="0" smtClean="0"/>
          </a:p>
          <a:p>
            <a:r>
              <a:rPr lang="zh-CN" altLang="en-US" dirty="0" smtClean="0"/>
              <a:t>在上下文切换过程中，</a:t>
            </a:r>
            <a:r>
              <a:rPr lang="en-US" altLang="zh-CN" dirty="0" smtClean="0"/>
              <a:t>CPU</a:t>
            </a:r>
            <a:r>
              <a:rPr lang="zh-CN" altLang="en-US" dirty="0" smtClean="0"/>
              <a:t>会停止处理当前运行的程序，并保存当前程序运行的具体位置以便之后继续运行。从这个角度来看，上下文切换有点像我们同时阅读几本书，在来回切换书本的同时我们需要记住每本书当前读到的页码。在程序中，上下文切换过程中的“页码”信息是保存在进程控制块（</a:t>
            </a:r>
            <a:r>
              <a:rPr lang="en-US" altLang="zh-CN" dirty="0" smtClean="0"/>
              <a:t>PCB</a:t>
            </a:r>
            <a:r>
              <a:rPr lang="zh-CN" altLang="en-US" dirty="0" smtClean="0"/>
              <a:t>）中的。</a:t>
            </a:r>
            <a:r>
              <a:rPr lang="en-US" altLang="zh-CN" dirty="0" smtClean="0"/>
              <a:t>PCB</a:t>
            </a:r>
            <a:r>
              <a:rPr lang="zh-CN" altLang="en-US" dirty="0" smtClean="0"/>
              <a:t>还经常被称作“切换桢”（</a:t>
            </a:r>
            <a:r>
              <a:rPr lang="en-US" altLang="zh-CN" dirty="0" err="1" smtClean="0"/>
              <a:t>switchframe</a:t>
            </a:r>
            <a:r>
              <a:rPr lang="zh-CN" altLang="en-US" dirty="0" smtClean="0"/>
              <a:t>）。“页码”信息会一直保存到</a:t>
            </a:r>
            <a:r>
              <a:rPr lang="en-US" altLang="zh-CN" dirty="0" smtClean="0"/>
              <a:t>CPU</a:t>
            </a:r>
            <a:r>
              <a:rPr lang="zh-CN" altLang="en-US" dirty="0" smtClean="0"/>
              <a:t>的内存中，直到他们被再次使用。</a:t>
            </a:r>
            <a:endParaRPr lang="en-US" altLang="zh-CN" dirty="0" smtClean="0"/>
          </a:p>
          <a:p>
            <a:endParaRPr lang="en-US" altLang="zh-CN" dirty="0" smtClean="0"/>
          </a:p>
          <a:p>
            <a:r>
              <a:rPr lang="zh-CN" altLang="en-US" dirty="0" smtClean="0"/>
              <a:t>在三种情况下可能会发生上下文切换：</a:t>
            </a:r>
            <a:r>
              <a:rPr lang="zh-CN" altLang="en-US" dirty="0" smtClean="0">
                <a:hlinkClick r:id="rId8"/>
              </a:rPr>
              <a:t>中断处理</a:t>
            </a:r>
            <a:r>
              <a:rPr lang="zh-CN" altLang="en-US" dirty="0" smtClean="0"/>
              <a:t>，多任务处理，</a:t>
            </a:r>
            <a:r>
              <a:rPr lang="zh-CN" altLang="en-US" dirty="0" smtClean="0">
                <a:hlinkClick r:id="rId9"/>
              </a:rPr>
              <a:t>用户态</a:t>
            </a:r>
            <a:r>
              <a:rPr lang="zh-CN" altLang="en-US" dirty="0" smtClean="0"/>
              <a:t>切换。在</a:t>
            </a:r>
            <a:r>
              <a:rPr lang="zh-CN" altLang="en-US" dirty="0" smtClean="0">
                <a:hlinkClick r:id="rId8"/>
              </a:rPr>
              <a:t>中断处理</a:t>
            </a:r>
            <a:r>
              <a:rPr lang="zh-CN" altLang="en-US" dirty="0" smtClean="0"/>
              <a:t>中，其他程序”打断”了当前正在运行的程序。当</a:t>
            </a:r>
            <a:r>
              <a:rPr lang="en-US" altLang="zh-CN" dirty="0" smtClean="0"/>
              <a:t>CPU</a:t>
            </a:r>
            <a:r>
              <a:rPr lang="zh-CN" altLang="en-US" dirty="0" smtClean="0"/>
              <a:t>接收到</a:t>
            </a:r>
            <a:r>
              <a:rPr lang="zh-CN" altLang="en-US" dirty="0" smtClean="0">
                <a:hlinkClick r:id="rId10"/>
              </a:rPr>
              <a:t>中断请求</a:t>
            </a:r>
            <a:r>
              <a:rPr lang="zh-CN" altLang="en-US" dirty="0" smtClean="0"/>
              <a:t>时，会在正在运行的程序和发起</a:t>
            </a:r>
            <a:r>
              <a:rPr lang="zh-CN" altLang="en-US" dirty="0" smtClean="0">
                <a:hlinkClick r:id="rId10"/>
              </a:rPr>
              <a:t>中断请求</a:t>
            </a:r>
            <a:r>
              <a:rPr lang="zh-CN" altLang="en-US" dirty="0" smtClean="0"/>
              <a:t>的程序之间进行一次上下文切换。在多任务处理中，</a:t>
            </a:r>
            <a:r>
              <a:rPr lang="en-US" altLang="zh-CN" dirty="0" smtClean="0"/>
              <a:t>CPU</a:t>
            </a:r>
            <a:r>
              <a:rPr lang="zh-CN" altLang="en-US" dirty="0" smtClean="0"/>
              <a:t>会在不同程序之间来回切换，每个程序都有相应的处理时间片，</a:t>
            </a:r>
            <a:r>
              <a:rPr lang="en-US" altLang="zh-CN" dirty="0" smtClean="0"/>
              <a:t>CPU</a:t>
            </a:r>
            <a:r>
              <a:rPr lang="zh-CN" altLang="en-US" dirty="0" smtClean="0"/>
              <a:t>在两个时间片的间隔中进行上下文切换。对于一些</a:t>
            </a:r>
            <a:r>
              <a:rPr lang="zh-CN" altLang="en-US" dirty="0" smtClean="0">
                <a:hlinkClick r:id="rId4"/>
              </a:rPr>
              <a:t>操作系统</a:t>
            </a:r>
            <a:r>
              <a:rPr lang="zh-CN" altLang="en-US" dirty="0" smtClean="0"/>
              <a:t>，当进行</a:t>
            </a:r>
            <a:r>
              <a:rPr lang="zh-CN" altLang="en-US" dirty="0" smtClean="0">
                <a:hlinkClick r:id="rId9"/>
              </a:rPr>
              <a:t>用户态</a:t>
            </a:r>
            <a:r>
              <a:rPr lang="zh-CN" altLang="en-US" dirty="0" smtClean="0"/>
              <a:t>切换时也会进行一次上下文切换，虽然这不是必须的。</a:t>
            </a:r>
          </a:p>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38</a:t>
            </a:fld>
            <a:endParaRPr lang="zh-CN" altLang="en-US"/>
          </a:p>
        </p:txBody>
      </p:sp>
    </p:spTree>
    <p:extLst>
      <p:ext uri="{BB962C8B-B14F-4D97-AF65-F5344CB8AC3E}">
        <p14:creationId xmlns:p14="http://schemas.microsoft.com/office/powerpoint/2010/main" val="2229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[2014-03-06</a:t>
            </a:r>
            <a:r>
              <a:rPr lang="en-US" altLang="zh-CN" baseline="0" dirty="0" smtClean="0"/>
              <a:t> 22:31 @</a:t>
            </a:r>
            <a:r>
              <a:rPr lang="en-US" altLang="zh-CN" baseline="0" dirty="0" err="1" smtClean="0"/>
              <a:t>XiMen</a:t>
            </a:r>
            <a:r>
              <a:rPr lang="en-US" altLang="zh-CN" dirty="0" smtClean="0"/>
              <a:t>] </a:t>
            </a:r>
            <a:r>
              <a:rPr lang="en-US" altLang="zh-CN" b="1" cap="small" dirty="0" err="1" smtClean="0">
                <a:solidFill>
                  <a:srgbClr val="0070C0"/>
                </a:solidFill>
              </a:rPr>
              <a:t>Multiserving</a:t>
            </a:r>
            <a:r>
              <a:rPr lang="en-US" altLang="zh-CN" dirty="0" smtClean="0"/>
              <a:t>:</a:t>
            </a:r>
            <a:r>
              <a:rPr lang="zh-CN" altLang="en-US" dirty="0" smtClean="0"/>
              <a:t>自己造的词</a:t>
            </a:r>
            <a:r>
              <a:rPr lang="en-US" altLang="zh-CN" dirty="0" smtClean="0"/>
              <a:t>,</a:t>
            </a:r>
            <a:r>
              <a:rPr lang="en-US" altLang="zh-CN" baseline="0" dirty="0" smtClean="0"/>
              <a:t> </a:t>
            </a:r>
            <a:r>
              <a:rPr lang="zh-CN" altLang="en-US" baseline="0" dirty="0" smtClean="0"/>
              <a:t>呵呵</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39</a:t>
            </a:fld>
            <a:endParaRPr lang="zh-CN" altLang="en-US"/>
          </a:p>
        </p:txBody>
      </p:sp>
    </p:spTree>
    <p:extLst>
      <p:ext uri="{BB962C8B-B14F-4D97-AF65-F5344CB8AC3E}">
        <p14:creationId xmlns:p14="http://schemas.microsoft.com/office/powerpoint/2010/main" val="1993407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965901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4206340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42</a:t>
            </a:fld>
            <a:endParaRPr lang="zh-CN" altLang="en-US"/>
          </a:p>
        </p:txBody>
      </p:sp>
    </p:spTree>
    <p:extLst>
      <p:ext uri="{BB962C8B-B14F-4D97-AF65-F5344CB8AC3E}">
        <p14:creationId xmlns:p14="http://schemas.microsoft.com/office/powerpoint/2010/main" val="2106016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43</a:t>
            </a:fld>
            <a:endParaRPr lang="zh-CN" altLang="en-US"/>
          </a:p>
        </p:txBody>
      </p:sp>
    </p:spTree>
    <p:extLst>
      <p:ext uri="{BB962C8B-B14F-4D97-AF65-F5344CB8AC3E}">
        <p14:creationId xmlns:p14="http://schemas.microsoft.com/office/powerpoint/2010/main" val="336483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创建很多的</a:t>
            </a:r>
            <a:r>
              <a:rPr lang="en-US" altLang="zh-CN" baseline="0" dirty="0" smtClean="0"/>
              <a:t> “</a:t>
            </a:r>
            <a:r>
              <a:rPr lang="zh-CN" altLang="en-US" dirty="0" smtClean="0"/>
              <a:t>线程</a:t>
            </a:r>
            <a:r>
              <a:rPr lang="en-US" altLang="zh-CN" dirty="0" smtClean="0"/>
              <a:t>”, </a:t>
            </a:r>
            <a:r>
              <a:rPr lang="zh-CN" altLang="en-US" dirty="0" smtClean="0"/>
              <a:t>它们共享处理的指令</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189941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以后会了解到</a:t>
            </a:r>
            <a:r>
              <a:rPr lang="en-US" altLang="zh-CN" dirty="0" smtClean="0"/>
              <a:t>,</a:t>
            </a:r>
            <a:r>
              <a:rPr lang="en-US" altLang="zh-CN" baseline="0" dirty="0" smtClean="0"/>
              <a:t> </a:t>
            </a:r>
            <a:r>
              <a:rPr lang="zh-CN" altLang="en-US" baseline="0" dirty="0" smtClean="0"/>
              <a:t>磁盘上的文件管理</a:t>
            </a:r>
            <a:r>
              <a:rPr lang="en-US" altLang="zh-CN" baseline="0" dirty="0" smtClean="0"/>
              <a:t>, </a:t>
            </a:r>
            <a:r>
              <a:rPr lang="zh-CN" altLang="en-US" baseline="0" dirty="0" smtClean="0"/>
              <a:t>就像是苹果挂在树上 </a:t>
            </a:r>
            <a:r>
              <a:rPr lang="en-US" altLang="zh-CN" baseline="0" dirty="0" smtClean="0"/>
              <a:t>– </a:t>
            </a:r>
            <a:r>
              <a:rPr lang="zh-CN" altLang="en-US" baseline="0" dirty="0" smtClean="0"/>
              <a:t>先有树</a:t>
            </a:r>
            <a:r>
              <a:rPr lang="en-US" altLang="zh-CN" baseline="0" dirty="0" smtClean="0"/>
              <a:t>, </a:t>
            </a:r>
            <a:r>
              <a:rPr lang="zh-CN" altLang="en-US" baseline="0" dirty="0" smtClean="0"/>
              <a:t>然后才是挂</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a:t>
            </a:fld>
            <a:endParaRPr lang="zh-CN" altLang="en-US"/>
          </a:p>
        </p:txBody>
      </p:sp>
    </p:spTree>
    <p:extLst>
      <p:ext uri="{BB962C8B-B14F-4D97-AF65-F5344CB8AC3E}">
        <p14:creationId xmlns:p14="http://schemas.microsoft.com/office/powerpoint/2010/main" val="205018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1631A-FA07-4118-A2FC-7FDBD5E68C3E}" type="slidenum">
              <a:rPr lang="he-IL"/>
              <a:pPr/>
              <a:t>45</a:t>
            </a:fld>
            <a:endParaRPr lang="en-US"/>
          </a:p>
        </p:txBody>
      </p:sp>
      <p:sp>
        <p:nvSpPr>
          <p:cNvPr id="441346"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w="12700" cap="flat">
            <a:solidFill>
              <a:srgbClr val="000000"/>
            </a:solidFill>
            <a:miter lim="800000"/>
            <a:headEnd/>
            <a:tailEnd/>
          </a:ln>
        </p:spPr>
      </p:sp>
      <p:sp>
        <p:nvSpPr>
          <p:cNvPr id="441347" name="Rectangle 3"/>
          <p:cNvSpPr>
            <a:spLocks noGrp="1" noChangeArrowheads="1"/>
          </p:cNvSpPr>
          <p:nvPr>
            <p:ph type="body" idx="1"/>
          </p:nvPr>
        </p:nvSpPr>
        <p:spPr bwMode="auto">
          <a:xfrm>
            <a:off x="913684" y="4345425"/>
            <a:ext cx="5030633" cy="4112455"/>
          </a:xfrm>
          <a:prstGeom prst="rect">
            <a:avLst/>
          </a:prstGeom>
          <a:noFill/>
          <a:ln>
            <a:miter lim="800000"/>
            <a:headEnd/>
            <a:tailEnd/>
          </a:ln>
        </p:spPr>
        <p:txBody>
          <a:bodyPr lIns="88137" tIns="44068" rIns="88137" bIns="44068"/>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solidFill>
                  <a:prstClr val="black"/>
                </a:solidFill>
              </a:rPr>
              <a:pPr/>
              <a:t>46</a:t>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solidFill>
                  <a:prstClr val="black"/>
                </a:solidFill>
              </a:rPr>
              <a:pPr/>
              <a:t>47</a:t>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48</a:t>
            </a:fld>
            <a:endParaRPr lang="zh-CN" altLang="en-US"/>
          </a:p>
        </p:txBody>
      </p:sp>
    </p:spTree>
    <p:extLst>
      <p:ext uri="{BB962C8B-B14F-4D97-AF65-F5344CB8AC3E}">
        <p14:creationId xmlns:p14="http://schemas.microsoft.com/office/powerpoint/2010/main" val="129701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I really want to know the</a:t>
            </a:r>
            <a:r>
              <a:rPr lang="en-US" altLang="zh-CN" baseline="0" dirty="0" smtClean="0"/>
              <a:t> design and implementation of this kind of libraries! </a:t>
            </a:r>
            <a:r>
              <a:rPr lang="en-US" altLang="zh-CN" baseline="0" smtClean="0"/>
              <a:t>Could you help me/us?</a:t>
            </a:r>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9</a:t>
            </a:fld>
            <a:endParaRPr lang="zh-CN" altLang="en-US"/>
          </a:p>
        </p:txBody>
      </p:sp>
    </p:spTree>
    <p:extLst>
      <p:ext uri="{BB962C8B-B14F-4D97-AF65-F5344CB8AC3E}">
        <p14:creationId xmlns:p14="http://schemas.microsoft.com/office/powerpoint/2010/main" val="1248552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11</a:t>
            </a:fld>
            <a:endParaRPr lang="zh-CN" altLang="en-US"/>
          </a:p>
        </p:txBody>
      </p:sp>
    </p:spTree>
    <p:extLst>
      <p:ext uri="{BB962C8B-B14F-4D97-AF65-F5344CB8AC3E}">
        <p14:creationId xmlns:p14="http://schemas.microsoft.com/office/powerpoint/2010/main" val="287621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12</a:t>
            </a:fld>
            <a:endParaRPr lang="zh-CN" altLang="en-US"/>
          </a:p>
        </p:txBody>
      </p:sp>
    </p:spTree>
    <p:extLst>
      <p:ext uri="{BB962C8B-B14F-4D97-AF65-F5344CB8AC3E}">
        <p14:creationId xmlns:p14="http://schemas.microsoft.com/office/powerpoint/2010/main" val="279079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pPr/>
              <a:t>2017/3/7</a:t>
            </a:fld>
            <a:endParaRPr lang="zh-CN" altLang="en-US"/>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t>Operating system Part I Introduction</a:t>
            </a:r>
            <a:endParaRPr lang="zh-CN" altLang="en-US" dirty="0"/>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pPr/>
              <a:t>2017/3/7</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pPr/>
              <a:t>2017/3/7</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pPr/>
              <a:t>2017/3/7</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t>A. Frank - P. Weisberg</a:t>
            </a:r>
            <a:endParaRPr lang="en-US"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1092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60135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91083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0868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9053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369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pPr/>
              <a:t>2017/3/7</a:t>
            </a:fld>
            <a:endParaRPr lang="zh-CN" altLang="en-US"/>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1561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84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21280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0802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6760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40005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56336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solidFill>
                  <a:prstClr val="black">
                    <a:tint val="75000"/>
                  </a:prstClr>
                </a:solidFill>
              </a:rPr>
              <a:t>Operating system Part I Introduction</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38850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extLst>
      <p:ext uri="{BB962C8B-B14F-4D97-AF65-F5344CB8AC3E}">
        <p14:creationId xmlns:p14="http://schemas.microsoft.com/office/powerpoint/2010/main" val="21389201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889109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688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pPr/>
              <a:t>2017/3/7</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63126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4953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7026413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930782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260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8792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2928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29560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solidFill>
                  <a:prstClr val="black">
                    <a:tint val="75000"/>
                  </a:prstClr>
                </a:solidFill>
              </a:rPr>
              <a:t>A. Frank - P. Weisberg</a:t>
            </a:r>
            <a:endParaRPr lang="en-US" altLang="en-US">
              <a:solidFill>
                <a:prstClr val="black">
                  <a:tint val="75000"/>
                </a:prstClr>
              </a:solidFill>
            </a:endParaRPr>
          </a:p>
        </p:txBody>
      </p:sp>
    </p:spTree>
    <p:extLst>
      <p:ext uri="{BB962C8B-B14F-4D97-AF65-F5344CB8AC3E}">
        <p14:creationId xmlns:p14="http://schemas.microsoft.com/office/powerpoint/2010/main" val="334819344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solidFill>
                  <a:prstClr val="black">
                    <a:tint val="75000"/>
                  </a:prstClr>
                </a:solidFill>
              </a:rPr>
              <a:t>Operating system Part I Introduction</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53175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pPr/>
              <a:t>2017/3/7</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extLst>
      <p:ext uri="{BB962C8B-B14F-4D97-AF65-F5344CB8AC3E}">
        <p14:creationId xmlns:p14="http://schemas.microsoft.com/office/powerpoint/2010/main" val="134289098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483856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11183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726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3862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5573455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563187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188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617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888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pPr/>
              <a:t>2017/3/7</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800850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solidFill>
                  <a:prstClr val="black">
                    <a:tint val="75000"/>
                  </a:prstClr>
                </a:solidFill>
              </a:rPr>
              <a:t>A. Frank - P. Weisberg</a:t>
            </a:r>
            <a:endParaRPr lang="en-US" altLang="en-US">
              <a:solidFill>
                <a:prstClr val="black">
                  <a:tint val="75000"/>
                </a:prstClr>
              </a:solidFill>
            </a:endParaRPr>
          </a:p>
        </p:txBody>
      </p:sp>
    </p:spTree>
    <p:extLst>
      <p:ext uri="{BB962C8B-B14F-4D97-AF65-F5344CB8AC3E}">
        <p14:creationId xmlns:p14="http://schemas.microsoft.com/office/powerpoint/2010/main" val="8313335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pPr/>
              <a:t>2017/3/7</a:t>
            </a:fld>
            <a:endParaRPr lang="zh-CN" altLang="en-US"/>
          </a:p>
        </p:txBody>
      </p:sp>
      <p:sp>
        <p:nvSpPr>
          <p:cNvPr id="8" name="Footer Placeholder 7"/>
          <p:cNvSpPr>
            <a:spLocks noGrp="1"/>
          </p:cNvSpPr>
          <p:nvPr>
            <p:ph type="ftr" sz="quarter" idx="11"/>
          </p:nvPr>
        </p:nvSpPr>
        <p:spPr/>
        <p:txBody>
          <a:bodyPr/>
          <a:lstStyle/>
          <a:p>
            <a:r>
              <a:rPr lang="en-US" altLang="zh-CN" smtClean="0"/>
              <a:t>Operating system Part I Introduction</a:t>
            </a:r>
            <a:endParaRPr lang="zh-CN" altLang="en-US"/>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pPr/>
              <a:t>2017/3/7</a:t>
            </a:fld>
            <a:endParaRPr lang="zh-CN" altLang="en-US"/>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pPr/>
              <a:t>2017/3/7</a:t>
            </a:fld>
            <a:endParaRPr lang="zh-CN" altLang="en-US"/>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pPr/>
              <a:t>2017/3/7</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pPr/>
              <a:t>2017/3/7</a:t>
            </a:fld>
            <a:endParaRPr lang="zh-CN" altLang="en-US"/>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Operating system Part I Introduction</a:t>
            </a: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07911895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txStyles>
    <p:title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Comic Sans MS" pitchFamily="66" charset="0"/>
        </a:defRPr>
      </a:lvl2pPr>
      <a:lvl3pPr algn="ctr" rtl="0" eaLnBrk="0" fontAlgn="base" hangingPunct="0">
        <a:spcBef>
          <a:spcPct val="0"/>
        </a:spcBef>
        <a:spcAft>
          <a:spcPct val="0"/>
        </a:spcAft>
        <a:defRPr sz="4000">
          <a:solidFill>
            <a:schemeClr val="accent2"/>
          </a:solidFill>
          <a:latin typeface="Comic Sans MS" pitchFamily="66" charset="0"/>
        </a:defRPr>
      </a:lvl3pPr>
      <a:lvl4pPr algn="ctr" rtl="0" eaLnBrk="0" fontAlgn="base" hangingPunct="0">
        <a:spcBef>
          <a:spcPct val="0"/>
        </a:spcBef>
        <a:spcAft>
          <a:spcPct val="0"/>
        </a:spcAft>
        <a:defRPr sz="4000">
          <a:solidFill>
            <a:schemeClr val="accent2"/>
          </a:solidFill>
          <a:latin typeface="Comic Sans MS" pitchFamily="66" charset="0"/>
        </a:defRPr>
      </a:lvl4pPr>
      <a:lvl5pPr algn="ctr" rtl="0" eaLnBrk="0" fontAlgn="base" hangingPunct="0">
        <a:spcBef>
          <a:spcPct val="0"/>
        </a:spcBef>
        <a:spcAft>
          <a:spcPct val="0"/>
        </a:spcAft>
        <a:defRPr sz="4000">
          <a:solidFill>
            <a:schemeClr val="accent2"/>
          </a:solidFill>
          <a:latin typeface="Comic Sans MS" pitchFamily="66" charset="0"/>
        </a:defRPr>
      </a:lvl5pPr>
      <a:lvl6pPr marL="457200" algn="ctr" rtl="0" eaLnBrk="0" fontAlgn="base" hangingPunct="0">
        <a:spcBef>
          <a:spcPct val="0"/>
        </a:spcBef>
        <a:spcAft>
          <a:spcPct val="0"/>
        </a:spcAft>
        <a:defRPr sz="4000">
          <a:solidFill>
            <a:schemeClr val="accent2"/>
          </a:solidFill>
          <a:latin typeface="Comic Sans MS" pitchFamily="66" charset="0"/>
        </a:defRPr>
      </a:lvl6pPr>
      <a:lvl7pPr marL="914400" algn="ctr" rtl="0" eaLnBrk="0" fontAlgn="base" hangingPunct="0">
        <a:spcBef>
          <a:spcPct val="0"/>
        </a:spcBef>
        <a:spcAft>
          <a:spcPct val="0"/>
        </a:spcAft>
        <a:defRPr sz="4000">
          <a:solidFill>
            <a:schemeClr val="accent2"/>
          </a:solidFill>
          <a:latin typeface="Comic Sans MS" pitchFamily="66" charset="0"/>
        </a:defRPr>
      </a:lvl7pPr>
      <a:lvl8pPr marL="1371600" algn="ctr" rtl="0" eaLnBrk="0" fontAlgn="base" hangingPunct="0">
        <a:spcBef>
          <a:spcPct val="0"/>
        </a:spcBef>
        <a:spcAft>
          <a:spcPct val="0"/>
        </a:spcAft>
        <a:defRPr sz="4000">
          <a:solidFill>
            <a:schemeClr val="accent2"/>
          </a:solidFill>
          <a:latin typeface="Comic Sans MS" pitchFamily="66" charset="0"/>
        </a:defRPr>
      </a:lvl8pPr>
      <a:lvl9pPr marL="1828800" algn="ctr" rtl="0" eaLnBrk="0" fontAlgn="base" hangingPunct="0">
        <a:spcBef>
          <a:spcPct val="0"/>
        </a:spcBef>
        <a:spcAft>
          <a:spcPct val="0"/>
        </a:spcAft>
        <a:defRPr sz="4000">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0110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solidFill>
                  <a:prstClr val="black">
                    <a:tint val="75000"/>
                  </a:prstClr>
                </a:solidFill>
              </a:rPr>
              <a:pPr/>
              <a:t>2017/3/7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7800682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ontrol" Target="../activeX/activeX2.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9.gif"/><Relationship Id="rId5" Type="http://schemas.openxmlformats.org/officeDocument/2006/relationships/image" Target="../media/image28.jpeg"/><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book.douban.com/search/SunSoft%20Press" TargetMode="External"/><Relationship Id="rId2" Type="http://schemas.openxmlformats.org/officeDocument/2006/relationships/hyperlink" Target="https://book.douban.com/search/Bill%20Lewis" TargetMode="Externa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hyperlink" Target="https://book.douban.com/search/Daniel%20J.%20Be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a:solidFill>
            <a:schemeClr val="accent3"/>
          </a:solidFill>
        </p:spPr>
        <p:txBody>
          <a:bodyPr/>
          <a:lstStyle/>
          <a:p>
            <a:r>
              <a:rPr lang="en-US" altLang="zh-CN"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Operating system</a:t>
            </a:r>
            <a:endParaRPr lang="zh-CN" alt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Subtitle 2"/>
          <p:cNvSpPr>
            <a:spLocks noGrp="1"/>
          </p:cNvSpPr>
          <p:nvPr>
            <p:ph type="subTitle" idx="1"/>
          </p:nvPr>
        </p:nvSpPr>
        <p:spPr>
          <a:xfrm>
            <a:off x="500034" y="3886200"/>
            <a:ext cx="8001056" cy="1752600"/>
          </a:xfrm>
        </p:spPr>
        <p:txBody>
          <a:bodyPr/>
          <a:lstStyle/>
          <a:p>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Part III: </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Process [</a:t>
            </a: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进程</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&amp; </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Thread </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线程</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p>
        </p:txBody>
      </p:sp>
      <p:sp>
        <p:nvSpPr>
          <p:cNvPr id="4" name="TextBox 3"/>
          <p:cNvSpPr txBox="1"/>
          <p:nvPr/>
        </p:nvSpPr>
        <p:spPr>
          <a:xfrm>
            <a:off x="1243056" y="4581128"/>
            <a:ext cx="7167411" cy="1261884"/>
          </a:xfrm>
          <a:prstGeom prst="rect">
            <a:avLst/>
          </a:prstGeom>
          <a:noFill/>
        </p:spPr>
        <p:txBody>
          <a:bodyPr wrap="none" rtlCol="0">
            <a:spAutoFit/>
          </a:bodyPr>
          <a:lstStyle/>
          <a:p>
            <a:pPr algn="ctr"/>
            <a:r>
              <a:rPr lang="en-US" altLang="zh-CN" sz="2400" dirty="0" smtClean="0"/>
              <a:t>Know data structures to maintain the resources needed </a:t>
            </a:r>
          </a:p>
          <a:p>
            <a:pPr algn="ctr"/>
            <a:r>
              <a:rPr lang="en-US" altLang="zh-CN" sz="2400" dirty="0" smtClean="0"/>
              <a:t>when executing your program</a:t>
            </a:r>
            <a:endParaRPr lang="en-US" altLang="zh-CN" sz="2800" dirty="0" smtClean="0"/>
          </a:p>
          <a:p>
            <a:pPr algn="ctr"/>
            <a:r>
              <a:rPr lang="en-US" altLang="zh-CN" sz="2800" dirty="0" smtClean="0"/>
              <a:t>By KONG </a:t>
            </a:r>
            <a:r>
              <a:rPr lang="en-US" altLang="zh-CN" sz="2800" dirty="0" err="1" smtClean="0"/>
              <a:t>LingBo</a:t>
            </a:r>
            <a:r>
              <a:rPr lang="en-US" altLang="zh-CN" sz="2800" dirty="0" smtClean="0"/>
              <a:t> (</a:t>
            </a:r>
            <a:r>
              <a:rPr lang="zh-CN" altLang="en-US" sz="2800" b="1" dirty="0" smtClean="0">
                <a:latin typeface="楷体" pitchFamily="49" charset="-122"/>
                <a:ea typeface="楷体" pitchFamily="49" charset="-122"/>
              </a:rPr>
              <a:t>孔令波</a:t>
            </a:r>
            <a:r>
              <a:rPr lang="en-US" altLang="zh-CN" sz="2800" dirty="0" smtClean="0"/>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PCB: Process </a:t>
            </a:r>
            <a:r>
              <a:rPr lang="en-US" altLang="zh-CN" b="1" dirty="0" smtClean="0">
                <a:solidFill>
                  <a:schemeClr val="accent6">
                    <a:lumMod val="75000"/>
                  </a:schemeClr>
                </a:solidFill>
              </a:rPr>
              <a:t>Location</a:t>
            </a:r>
            <a:r>
              <a:rPr lang="en-US" altLang="zh-CN" dirty="0" smtClean="0">
                <a:solidFill>
                  <a:schemeClr val="accent6">
                    <a:lumMod val="75000"/>
                  </a:schemeClr>
                </a:solidFill>
              </a:rPr>
              <a:t> </a:t>
            </a:r>
            <a:r>
              <a:rPr lang="en-US" altLang="zh-CN" dirty="0" smtClean="0"/>
              <a:t>Information</a:t>
            </a:r>
            <a:endParaRPr lang="zh-CN" altLang="en-US" dirty="0"/>
          </a:p>
        </p:txBody>
      </p:sp>
      <p:sp>
        <p:nvSpPr>
          <p:cNvPr id="3" name="Content Placeholder 2"/>
          <p:cNvSpPr>
            <a:spLocks noGrp="1"/>
          </p:cNvSpPr>
          <p:nvPr>
            <p:ph idx="1"/>
          </p:nvPr>
        </p:nvSpPr>
        <p:spPr>
          <a:xfrm>
            <a:off x="457200" y="1000108"/>
            <a:ext cx="8686800" cy="5597244"/>
          </a:xfrm>
        </p:spPr>
        <p:txBody>
          <a:bodyPr>
            <a:normAutofit fontScale="92500" lnSpcReduction="10000"/>
          </a:bodyPr>
          <a:lstStyle/>
          <a:p>
            <a:r>
              <a:rPr lang="en-US" altLang="zh-CN" dirty="0"/>
              <a:t>Process </a:t>
            </a:r>
            <a:r>
              <a:rPr lang="en-US" altLang="zh-CN" b="1" dirty="0">
                <a:solidFill>
                  <a:schemeClr val="accent6">
                    <a:lumMod val="75000"/>
                  </a:schemeClr>
                </a:solidFill>
              </a:rPr>
              <a:t>Location</a:t>
            </a:r>
            <a:r>
              <a:rPr lang="en-US" altLang="zh-CN" dirty="0">
                <a:solidFill>
                  <a:schemeClr val="accent6">
                    <a:lumMod val="75000"/>
                  </a:schemeClr>
                </a:solidFill>
              </a:rPr>
              <a:t> </a:t>
            </a:r>
            <a:r>
              <a:rPr lang="en-US" altLang="zh-CN" dirty="0" smtClean="0"/>
              <a:t>Information: </a:t>
            </a:r>
            <a:r>
              <a:rPr lang="en-US" altLang="zh-CN" sz="2600" dirty="0" smtClean="0"/>
              <a:t>Each process image in memory</a:t>
            </a:r>
            <a:endParaRPr lang="en-US" altLang="zh-CN" dirty="0" smtClean="0"/>
          </a:p>
          <a:p>
            <a:pPr lvl="1"/>
            <a:r>
              <a:rPr lang="en-US" altLang="zh-CN" dirty="0" smtClean="0"/>
              <a:t>may </a:t>
            </a:r>
            <a:r>
              <a:rPr lang="en-US" altLang="zh-CN" b="1" dirty="0" smtClean="0"/>
              <a:t>not</a:t>
            </a:r>
            <a:r>
              <a:rPr lang="en-US" altLang="zh-CN" dirty="0" smtClean="0"/>
              <a:t> occupy a contiguous range of addresses (</a:t>
            </a:r>
            <a:r>
              <a:rPr lang="en-US" altLang="zh-CN" sz="2200" dirty="0" smtClean="0"/>
              <a:t>depends on memory management scheme used, which will be discussed in later MM part</a:t>
            </a:r>
            <a:r>
              <a:rPr lang="en-US" altLang="zh-CN" dirty="0" smtClean="0"/>
              <a:t>).</a:t>
            </a:r>
          </a:p>
          <a:p>
            <a:pPr lvl="2"/>
            <a:r>
              <a:rPr lang="en-US" altLang="zh-CN" dirty="0" smtClean="0"/>
              <a:t>both a private and shared memory address space can be used.</a:t>
            </a:r>
          </a:p>
          <a:p>
            <a:r>
              <a:rPr lang="en-US" altLang="zh-CN" dirty="0">
                <a:ea typeface="宋体" charset="-122"/>
              </a:rPr>
              <a:t>Process </a:t>
            </a:r>
            <a:r>
              <a:rPr lang="en-US" altLang="zh-CN" b="1" dirty="0">
                <a:solidFill>
                  <a:schemeClr val="accent6">
                    <a:lumMod val="75000"/>
                  </a:schemeClr>
                </a:solidFill>
                <a:ea typeface="宋体" charset="-122"/>
              </a:rPr>
              <a:t>Identification</a:t>
            </a:r>
            <a:r>
              <a:rPr lang="en-US" altLang="zh-CN" dirty="0">
                <a:solidFill>
                  <a:schemeClr val="accent6">
                    <a:lumMod val="75000"/>
                  </a:schemeClr>
                </a:solidFill>
                <a:ea typeface="宋体" charset="-122"/>
              </a:rPr>
              <a:t> </a:t>
            </a:r>
            <a:r>
              <a:rPr lang="en-US" altLang="zh-CN" dirty="0" smtClean="0">
                <a:ea typeface="宋体" charset="-122"/>
              </a:rPr>
              <a:t>Information: </a:t>
            </a:r>
            <a:r>
              <a:rPr lang="en-US" altLang="zh-CN" sz="2600" dirty="0" smtClean="0">
                <a:ea typeface="宋体" charset="-122"/>
              </a:rPr>
              <a:t>A </a:t>
            </a:r>
            <a:r>
              <a:rPr lang="en-US" altLang="zh-CN" sz="2600" dirty="0">
                <a:ea typeface="宋体" charset="-122"/>
              </a:rPr>
              <a:t>few numeric identifiers may be </a:t>
            </a:r>
            <a:r>
              <a:rPr lang="en-US" altLang="zh-CN" sz="2600" dirty="0" smtClean="0">
                <a:ea typeface="宋体" charset="-122"/>
              </a:rPr>
              <a:t>used</a:t>
            </a:r>
            <a:endParaRPr lang="en-US" altLang="zh-CN" dirty="0">
              <a:ea typeface="宋体" charset="-122"/>
            </a:endParaRPr>
          </a:p>
          <a:p>
            <a:pPr lvl="1"/>
            <a:r>
              <a:rPr lang="en-US" altLang="zh-CN" dirty="0">
                <a:ea typeface="宋体" charset="-122"/>
              </a:rPr>
              <a:t>Unique process identifier (PID) –</a:t>
            </a:r>
          </a:p>
          <a:p>
            <a:pPr lvl="2"/>
            <a:r>
              <a:rPr lang="en-US" altLang="zh-CN" dirty="0">
                <a:ea typeface="宋体" charset="-122"/>
              </a:rPr>
              <a:t>indexes (directly or indirectly) into the process table.</a:t>
            </a:r>
          </a:p>
          <a:p>
            <a:pPr lvl="1"/>
            <a:r>
              <a:rPr lang="en-US" altLang="zh-CN" dirty="0">
                <a:ea typeface="宋体" charset="-122"/>
              </a:rPr>
              <a:t>User identifier (UID) –</a:t>
            </a:r>
          </a:p>
          <a:p>
            <a:pPr lvl="2"/>
            <a:r>
              <a:rPr lang="en-US" altLang="zh-CN" dirty="0">
                <a:ea typeface="宋体" charset="-122"/>
              </a:rPr>
              <a:t>the user who is responsible for the job.</a:t>
            </a:r>
          </a:p>
          <a:p>
            <a:pPr lvl="1"/>
            <a:r>
              <a:rPr lang="en-US" altLang="zh-CN" dirty="0">
                <a:ea typeface="宋体" charset="-122"/>
              </a:rPr>
              <a:t>Identifier of the process that created this process (PPID).</a:t>
            </a:r>
          </a:p>
          <a:p>
            <a:pPr lvl="1"/>
            <a:endParaRPr lang="en-US" altLang="zh-CN" dirty="0" smtClean="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34061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548680"/>
            <a:ext cx="8686800" cy="5126055"/>
          </a:xfrm>
        </p:spPr>
        <p:txBody>
          <a:bodyPr/>
          <a:lstStyle/>
          <a:p>
            <a:r>
              <a:rPr lang="en-US" altLang="zh-CN" dirty="0" smtClean="0"/>
              <a:t>The process!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1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05364"/>
            <a:ext cx="8172400" cy="560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05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251520" y="1000108"/>
            <a:ext cx="8892480" cy="5597244"/>
          </a:xfrm>
        </p:spPr>
        <p:txBody>
          <a:bodyPr>
            <a:normAutofit lnSpcReduction="10000"/>
          </a:bodyPr>
          <a:lstStyle/>
          <a:p>
            <a:r>
              <a:rPr lang="en-US" altLang="zh-CN" dirty="0">
                <a:ea typeface="宋体" charset="-122"/>
              </a:rPr>
              <a:t>Processor </a:t>
            </a:r>
            <a:r>
              <a:rPr lang="en-US" altLang="zh-CN" b="1" dirty="0">
                <a:solidFill>
                  <a:schemeClr val="accent6">
                    <a:lumMod val="75000"/>
                  </a:schemeClr>
                </a:solidFill>
                <a:ea typeface="宋体" charset="-122"/>
              </a:rPr>
              <a:t>State</a:t>
            </a:r>
            <a:r>
              <a:rPr lang="en-US" altLang="zh-CN" dirty="0">
                <a:solidFill>
                  <a:schemeClr val="accent6">
                    <a:lumMod val="75000"/>
                  </a:schemeClr>
                </a:solidFill>
                <a:ea typeface="宋体" charset="-122"/>
              </a:rPr>
              <a:t> </a:t>
            </a:r>
            <a:r>
              <a:rPr lang="en-US" altLang="zh-CN" dirty="0">
                <a:ea typeface="宋体" charset="-122"/>
              </a:rPr>
              <a:t>Information: </a:t>
            </a:r>
            <a:r>
              <a:rPr lang="en-US" altLang="zh-CN" sz="2400" dirty="0">
                <a:ea typeface="宋体" charset="-122"/>
              </a:rPr>
              <a:t>Contents of processor registers</a:t>
            </a:r>
            <a:endParaRPr lang="en-US" altLang="zh-CN" dirty="0">
              <a:ea typeface="宋体" charset="-122"/>
            </a:endParaRPr>
          </a:p>
          <a:p>
            <a:pPr lvl="1"/>
            <a:r>
              <a:rPr lang="en-US" altLang="zh-CN" dirty="0">
                <a:ea typeface="宋体" charset="-122"/>
              </a:rPr>
              <a:t>User-visible registers</a:t>
            </a:r>
          </a:p>
          <a:p>
            <a:pPr lvl="1"/>
            <a:r>
              <a:rPr lang="en-US" altLang="zh-CN" dirty="0">
                <a:ea typeface="宋体" charset="-122"/>
              </a:rPr>
              <a:t>Control and status registers</a:t>
            </a:r>
          </a:p>
          <a:p>
            <a:pPr lvl="1"/>
            <a:r>
              <a:rPr lang="en-US" altLang="zh-CN" dirty="0">
                <a:ea typeface="宋体" charset="-122"/>
              </a:rPr>
              <a:t>Stack pointers</a:t>
            </a:r>
          </a:p>
          <a:p>
            <a:r>
              <a:rPr lang="en-US" altLang="zh-CN" dirty="0">
                <a:ea typeface="宋体" charset="-122"/>
              </a:rPr>
              <a:t>Process </a:t>
            </a:r>
            <a:r>
              <a:rPr lang="en-US" altLang="zh-CN" b="1" dirty="0">
                <a:solidFill>
                  <a:schemeClr val="accent6">
                    <a:lumMod val="75000"/>
                  </a:schemeClr>
                </a:solidFill>
                <a:ea typeface="宋体" charset="-122"/>
              </a:rPr>
              <a:t>Control </a:t>
            </a:r>
            <a:r>
              <a:rPr lang="en-US" altLang="zh-CN" dirty="0" smtClean="0">
                <a:ea typeface="宋体" charset="-122"/>
              </a:rPr>
              <a:t>Information: </a:t>
            </a:r>
            <a:r>
              <a:rPr lang="en-US" altLang="zh-CN" sz="2400" dirty="0">
                <a:ea typeface="宋体" charset="-122"/>
              </a:rPr>
              <a:t>Scheduling</a:t>
            </a:r>
            <a:r>
              <a:rPr lang="en-US" altLang="zh-CN" sz="2400" dirty="0" smtClean="0">
                <a:ea typeface="宋体" charset="-122"/>
              </a:rPr>
              <a:t> </a:t>
            </a:r>
            <a:r>
              <a:rPr lang="en-US" altLang="zh-CN" sz="2400" dirty="0">
                <a:ea typeface="宋体" charset="-122"/>
              </a:rPr>
              <a:t>and state </a:t>
            </a:r>
            <a:r>
              <a:rPr lang="en-US" altLang="zh-CN" sz="2400" dirty="0" smtClean="0">
                <a:ea typeface="宋体" charset="-122"/>
              </a:rPr>
              <a:t>information</a:t>
            </a:r>
            <a:endParaRPr lang="en-US" altLang="zh-CN" dirty="0">
              <a:ea typeface="宋体" charset="-122"/>
            </a:endParaRPr>
          </a:p>
          <a:p>
            <a:pPr lvl="2"/>
            <a:r>
              <a:rPr lang="en-US" altLang="zh-CN" dirty="0">
                <a:ea typeface="宋体" charset="-122"/>
              </a:rPr>
              <a:t>Process state (i.e., running, ready, blocked...)</a:t>
            </a:r>
          </a:p>
          <a:p>
            <a:pPr lvl="2"/>
            <a:r>
              <a:rPr lang="en-US" altLang="zh-CN" dirty="0">
                <a:ea typeface="宋体" charset="-122"/>
              </a:rPr>
              <a:t>Priority of the process</a:t>
            </a:r>
          </a:p>
          <a:p>
            <a:pPr lvl="2"/>
            <a:r>
              <a:rPr lang="en-US" altLang="zh-CN" dirty="0" smtClean="0">
                <a:ea typeface="宋体" charset="-122"/>
              </a:rPr>
              <a:t>Relationship with other processes</a:t>
            </a:r>
          </a:p>
          <a:p>
            <a:pPr lvl="3"/>
            <a:r>
              <a:rPr lang="en-US" altLang="zh-CN" dirty="0" smtClean="0">
                <a:ea typeface="宋体" charset="-122"/>
              </a:rPr>
              <a:t>the </a:t>
            </a:r>
            <a:r>
              <a:rPr lang="en-US" altLang="zh-CN" dirty="0">
                <a:ea typeface="宋体" charset="-122"/>
              </a:rPr>
              <a:t>process is waiting (if blocked).</a:t>
            </a:r>
          </a:p>
          <a:p>
            <a:pPr lvl="3"/>
            <a:r>
              <a:rPr lang="en-US" altLang="zh-CN" dirty="0" smtClean="0">
                <a:ea typeface="宋体" charset="-122"/>
              </a:rPr>
              <a:t>other </a:t>
            </a:r>
            <a:r>
              <a:rPr lang="en-US" altLang="zh-CN" dirty="0">
                <a:ea typeface="宋体" charset="-122"/>
              </a:rPr>
              <a:t>PCBs for process queues, parent-child relationships and other structures</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Cloud 10"/>
          <p:cNvSpPr/>
          <p:nvPr/>
        </p:nvSpPr>
        <p:spPr>
          <a:xfrm>
            <a:off x="3515240" y="188640"/>
            <a:ext cx="6331305" cy="311166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Eh? What’s the meaning of “Control” information here? – Because process is alive in OS!</a:t>
            </a:r>
            <a:endParaRPr lang="zh-CN" altLang="en-US" sz="3200" dirty="0"/>
          </a:p>
        </p:txBody>
      </p:sp>
    </p:spTree>
    <p:extLst>
      <p:ext uri="{BB962C8B-B14F-4D97-AF65-F5344CB8AC3E}">
        <p14:creationId xmlns:p14="http://schemas.microsoft.com/office/powerpoint/2010/main" val="15522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anim calcmode="lin" valueType="num">
                                      <p:cBhvr>
                                        <p:cTn id="3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80"/>
            <a:ext cx="9144000" cy="654032"/>
          </a:xfrm>
        </p:spPr>
        <p:txBody>
          <a:bodyPr>
            <a:normAutofit/>
          </a:bodyPr>
          <a:lstStyle/>
          <a:p>
            <a:r>
              <a:rPr lang="en-US" altLang="zh-CN" sz="3600" dirty="0"/>
              <a:t>The execution of your program is alive</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13</a:t>
            </a:fld>
            <a:endParaRPr lang="zh-CN" altLang="en-US"/>
          </a:p>
        </p:txBody>
      </p:sp>
      <p:sp>
        <p:nvSpPr>
          <p:cNvPr id="7" name="Content Placeholder 6"/>
          <p:cNvSpPr>
            <a:spLocks noGrp="1"/>
          </p:cNvSpPr>
          <p:nvPr>
            <p:ph idx="1"/>
          </p:nvPr>
        </p:nvSpPr>
        <p:spPr/>
        <p:txBody>
          <a:bodyPr/>
          <a:lstStyle/>
          <a:p>
            <a:endParaRPr lang="zh-CN" altLang="en-US" dirty="0"/>
          </a:p>
        </p:txBody>
      </p:sp>
      <p:sp>
        <p:nvSpPr>
          <p:cNvPr id="3" name="矩形 2"/>
          <p:cNvSpPr/>
          <p:nvPr/>
        </p:nvSpPr>
        <p:spPr>
          <a:xfrm>
            <a:off x="6948264" y="2420888"/>
            <a:ext cx="69125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517" y="3119004"/>
            <a:ext cx="792088"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ontrols>
      <mc:AlternateContent xmlns:mc="http://schemas.openxmlformats.org/markup-compatibility/2006">
        <mc:Choice xmlns:v="urn:schemas-microsoft-com:vml" Requires="v">
          <p:control spid="760853" name="ShockwaveFlash1" r:id="rId2" imgW="8380952" imgH="5587520"/>
        </mc:Choice>
        <mc:Fallback>
          <p:control name="ShockwaveFlash1" r:id="rId2" imgW="8380952" imgH="55875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81088"/>
                  <a:ext cx="8382000" cy="5588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extLst>
      <p:ext uri="{BB962C8B-B14F-4D97-AF65-F5344CB8AC3E}">
        <p14:creationId xmlns:p14="http://schemas.microsoft.com/office/powerpoint/2010/main" val="1394170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p:spPr>
        <p:txBody>
          <a:bodyPr>
            <a:normAutofit/>
          </a:bodyPr>
          <a:lstStyle/>
          <a:p>
            <a:r>
              <a:rPr lang="en-US" altLang="zh-CN" sz="3200" dirty="0" smtClean="0"/>
              <a:t>Program execution is dynamic</a:t>
            </a:r>
            <a:r>
              <a:rPr lang="en-US" altLang="zh-CN" sz="3600" dirty="0" smtClean="0">
                <a:sym typeface="Wingdings" pitchFamily="2" charset="2"/>
              </a:rPr>
              <a:t> Process has </a:t>
            </a:r>
            <a:r>
              <a:rPr lang="en-US" altLang="zh-CN" sz="3600" b="1" dirty="0" smtClean="0">
                <a:sym typeface="Wingdings" pitchFamily="2" charset="2"/>
              </a:rPr>
              <a:t>states</a:t>
            </a:r>
            <a:endParaRPr lang="zh-CN" altLang="en-US" sz="3600" b="1" dirty="0"/>
          </a:p>
        </p:txBody>
      </p:sp>
      <p:sp>
        <p:nvSpPr>
          <p:cNvPr id="3" name="Content Placeholder 2"/>
          <p:cNvSpPr>
            <a:spLocks noGrp="1"/>
          </p:cNvSpPr>
          <p:nvPr>
            <p:ph idx="1"/>
          </p:nvPr>
        </p:nvSpPr>
        <p:spPr>
          <a:xfrm>
            <a:off x="457200" y="1000108"/>
            <a:ext cx="8686800" cy="5500726"/>
          </a:xfrm>
        </p:spPr>
        <p:txBody>
          <a:bodyPr>
            <a:normAutofit fontScale="92500"/>
          </a:bodyPr>
          <a:lstStyle/>
          <a:p>
            <a:r>
              <a:rPr lang="en-US" altLang="zh-CN" dirty="0" smtClean="0"/>
              <a:t>As a process executes, it changes </a:t>
            </a:r>
            <a:r>
              <a:rPr lang="en-US" altLang="zh-CN" b="1" dirty="0" smtClean="0">
                <a:solidFill>
                  <a:srgbClr val="FF0000"/>
                </a:solidFill>
              </a:rPr>
              <a:t>state</a:t>
            </a:r>
            <a:r>
              <a:rPr lang="en-US" altLang="zh-CN" dirty="0" smtClean="0"/>
              <a:t>. </a:t>
            </a:r>
          </a:p>
          <a:p>
            <a:pPr lvl="1"/>
            <a:r>
              <a:rPr lang="en-US" altLang="zh-CN" dirty="0" smtClean="0"/>
              <a:t>The state of a process is defined in part by the current activity of that process. </a:t>
            </a:r>
          </a:p>
          <a:p>
            <a:r>
              <a:rPr lang="en-US" altLang="zh-CN" dirty="0" smtClean="0"/>
              <a:t>Each process may be in one of the following states:</a:t>
            </a:r>
          </a:p>
          <a:p>
            <a:pPr lvl="1"/>
            <a:r>
              <a:rPr lang="en-US" altLang="zh-CN" b="1" dirty="0" smtClean="0"/>
              <a:t>New</a:t>
            </a:r>
            <a:r>
              <a:rPr lang="en-US" altLang="zh-CN" dirty="0" smtClean="0"/>
              <a:t>. The process is being created.</a:t>
            </a:r>
          </a:p>
          <a:p>
            <a:pPr lvl="1"/>
            <a:r>
              <a:rPr lang="en-US" altLang="zh-CN" b="1" dirty="0" smtClean="0">
                <a:solidFill>
                  <a:srgbClr val="7030A0"/>
                </a:solidFill>
              </a:rPr>
              <a:t>Running</a:t>
            </a:r>
            <a:r>
              <a:rPr lang="en-US" altLang="zh-CN" dirty="0" smtClean="0"/>
              <a:t>. Instructions are being executed </a:t>
            </a:r>
            <a:r>
              <a:rPr lang="en-US" altLang="zh-CN" dirty="0" smtClean="0">
                <a:sym typeface="Wingdings" panose="05000000000000000000" pitchFamily="2" charset="2"/>
              </a:rPr>
              <a:t>Get </a:t>
            </a:r>
            <a:r>
              <a:rPr lang="en-US" altLang="zh-CN" b="1" dirty="0" smtClean="0">
                <a:sym typeface="Wingdings" panose="05000000000000000000" pitchFamily="2" charset="2"/>
              </a:rPr>
              <a:t>CPU</a:t>
            </a:r>
            <a:r>
              <a:rPr lang="en-US" altLang="zh-CN" dirty="0" smtClean="0"/>
              <a:t>.</a:t>
            </a:r>
          </a:p>
          <a:p>
            <a:pPr lvl="1"/>
            <a:r>
              <a:rPr lang="en-US" altLang="zh-CN" b="1" dirty="0" smtClean="0">
                <a:solidFill>
                  <a:srgbClr val="7030A0"/>
                </a:solidFill>
              </a:rPr>
              <a:t>Waiting</a:t>
            </a:r>
            <a:r>
              <a:rPr lang="en-US" altLang="zh-CN" dirty="0" smtClean="0"/>
              <a:t>. The process is waiting for some event to occur (such as an I/O completion or reception of a signal).</a:t>
            </a:r>
          </a:p>
          <a:p>
            <a:pPr lvl="1"/>
            <a:r>
              <a:rPr lang="en-US" altLang="zh-CN" b="1" dirty="0" smtClean="0">
                <a:solidFill>
                  <a:srgbClr val="7030A0"/>
                </a:solidFill>
              </a:rPr>
              <a:t>Ready</a:t>
            </a:r>
            <a:r>
              <a:rPr lang="en-US" altLang="zh-CN" dirty="0" smtClean="0"/>
              <a:t>. The process is waiting to be assigned to a processor.</a:t>
            </a:r>
          </a:p>
          <a:p>
            <a:pPr lvl="1"/>
            <a:r>
              <a:rPr lang="en-US" altLang="zh-CN" b="1" dirty="0" smtClean="0"/>
              <a:t>Terminated</a:t>
            </a:r>
            <a:r>
              <a:rPr lang="en-US" altLang="zh-CN" dirty="0" smtClean="0"/>
              <a:t>. The process has finished execution.</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Cloud 10"/>
          <p:cNvSpPr/>
          <p:nvPr/>
        </p:nvSpPr>
        <p:spPr>
          <a:xfrm>
            <a:off x="5148064" y="764704"/>
            <a:ext cx="4608512" cy="2535602"/>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3200" b="1" dirty="0" smtClean="0">
                <a:solidFill>
                  <a:schemeClr val="tx1"/>
                </a:solidFill>
              </a:rPr>
              <a:t>CPU Scheduling</a:t>
            </a:r>
            <a:endParaRPr lang="zh-CN" altLang="en-US" sz="3200" b="1" dirty="0">
              <a:solidFill>
                <a:schemeClr val="tx1"/>
              </a:solidFill>
            </a:endParaRPr>
          </a:p>
        </p:txBody>
      </p:sp>
    </p:spTree>
    <p:extLst>
      <p:ext uri="{BB962C8B-B14F-4D97-AF65-F5344CB8AC3E}">
        <p14:creationId xmlns:p14="http://schemas.microsoft.com/office/powerpoint/2010/main" val="378642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0"/>
          </p:nvPr>
        </p:nvSpPr>
        <p:spPr>
          <a:noFill/>
        </p:spPr>
        <p:txBody>
          <a:bodyPr/>
          <a:lstStyle/>
          <a:p>
            <a:r>
              <a:rPr lang="he-IL" altLang="en-US"/>
              <a:t>A. Frank - P. Weisberg</a:t>
            </a:r>
            <a:endParaRPr lang="en-US" altLang="en-US"/>
          </a:p>
        </p:txBody>
      </p:sp>
      <p:sp>
        <p:nvSpPr>
          <p:cNvPr id="21507" name="Rectangle 2"/>
          <p:cNvSpPr>
            <a:spLocks noGrp="1" noChangeArrowheads="1"/>
          </p:cNvSpPr>
          <p:nvPr>
            <p:ph type="title"/>
          </p:nvPr>
        </p:nvSpPr>
        <p:spPr>
          <a:xfrm>
            <a:off x="0" y="571480"/>
            <a:ext cx="8382000" cy="609600"/>
          </a:xfrm>
        </p:spPr>
        <p:txBody>
          <a:bodyPr>
            <a:noAutofit/>
          </a:bodyPr>
          <a:lstStyle/>
          <a:p>
            <a:pPr algn="l" eaLnBrk="1" hangingPunct="1"/>
            <a:r>
              <a:rPr lang="en-US" altLang="zh-CN" sz="4800" dirty="0" smtClean="0">
                <a:ea typeface="宋体" charset="-122"/>
              </a:rPr>
              <a:t>Process Transitions (1)</a:t>
            </a:r>
          </a:p>
        </p:txBody>
      </p:sp>
      <p:sp>
        <p:nvSpPr>
          <p:cNvPr id="21508" name="Rectangle 3"/>
          <p:cNvSpPr>
            <a:spLocks noGrp="1" noChangeArrowheads="1"/>
          </p:cNvSpPr>
          <p:nvPr>
            <p:ph type="body" sz="half" idx="1"/>
          </p:nvPr>
        </p:nvSpPr>
        <p:spPr>
          <a:xfrm>
            <a:off x="476280" y="1247796"/>
            <a:ext cx="8382000" cy="5181600"/>
          </a:xfrm>
        </p:spPr>
        <p:txBody>
          <a:bodyPr/>
          <a:lstStyle/>
          <a:p>
            <a:pPr eaLnBrk="1" hangingPunct="1"/>
            <a:r>
              <a:rPr lang="en-US" altLang="zh-CN" sz="3600" dirty="0" smtClean="0">
                <a:ea typeface="宋体" charset="-122"/>
              </a:rPr>
              <a:t>Ready </a:t>
            </a:r>
            <a:r>
              <a:rPr lang="en-US" altLang="zh-CN" sz="3600" dirty="0" smtClean="0">
                <a:ea typeface="宋体" charset="-122"/>
                <a:sym typeface="Wingdings" pitchFamily="2" charset="2"/>
              </a:rPr>
              <a:t></a:t>
            </a:r>
            <a:r>
              <a:rPr lang="en-US" altLang="zh-CN" sz="3600" dirty="0" smtClean="0">
                <a:ea typeface="宋体" charset="-122"/>
              </a:rPr>
              <a:t> Running</a:t>
            </a:r>
          </a:p>
          <a:p>
            <a:pPr lvl="1" eaLnBrk="1" hangingPunct="1"/>
            <a:r>
              <a:rPr lang="en-US" altLang="zh-CN" sz="3200" dirty="0" smtClean="0">
                <a:ea typeface="宋体" charset="-122"/>
              </a:rPr>
              <a:t>When it is time, the dispatcher selects a new process to run.</a:t>
            </a:r>
          </a:p>
          <a:p>
            <a:pPr eaLnBrk="1" hangingPunct="1"/>
            <a:r>
              <a:rPr lang="en-US" altLang="zh-CN" sz="3600" dirty="0" smtClean="0">
                <a:ea typeface="宋体" charset="-122"/>
              </a:rPr>
              <a:t>Running </a:t>
            </a:r>
            <a:r>
              <a:rPr lang="en-US" altLang="zh-CN" sz="3600" dirty="0" smtClean="0">
                <a:ea typeface="宋体" charset="-122"/>
                <a:sym typeface="Wingdings" pitchFamily="2" charset="2"/>
              </a:rPr>
              <a:t></a:t>
            </a:r>
            <a:r>
              <a:rPr lang="en-US" altLang="zh-CN" sz="3600" dirty="0" smtClean="0">
                <a:ea typeface="宋体" charset="-122"/>
              </a:rPr>
              <a:t> Ready</a:t>
            </a:r>
          </a:p>
          <a:p>
            <a:pPr lvl="1" eaLnBrk="1" hangingPunct="1"/>
            <a:r>
              <a:rPr lang="en-US" altLang="zh-CN" sz="3200" dirty="0" smtClean="0">
                <a:ea typeface="宋体" charset="-122"/>
              </a:rPr>
              <a:t>the running process has expired his time slot.</a:t>
            </a:r>
          </a:p>
          <a:p>
            <a:pPr lvl="1" eaLnBrk="1" hangingPunct="1"/>
            <a:r>
              <a:rPr lang="en-US" altLang="zh-CN" sz="3200" dirty="0" smtClean="0">
                <a:ea typeface="宋体" charset="-122"/>
              </a:rPr>
              <a:t>the running process gets interrupted because a higher priority process is in the ready state.</a:t>
            </a:r>
          </a:p>
          <a:p>
            <a:pPr lvl="1" eaLnBrk="1" hangingPunct="1"/>
            <a:endParaRPr lang="en-US" altLang="zh-CN" sz="3200" dirty="0" smtClean="0">
              <a:ea typeface="宋体" charset="-122"/>
            </a:endParaRPr>
          </a:p>
        </p:txBody>
      </p:sp>
    </p:spTree>
    <p:custDataLst>
      <p:tags r:id="rId1"/>
    </p:custDataLst>
    <p:extLst>
      <p:ext uri="{BB962C8B-B14F-4D97-AF65-F5344CB8AC3E}">
        <p14:creationId xmlns:p14="http://schemas.microsoft.com/office/powerpoint/2010/main" val="1526111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he-IL" altLang="en-US"/>
              <a:t>A. Frank - P. Weisberg</a:t>
            </a:r>
            <a:endParaRPr lang="en-US" altLang="en-US"/>
          </a:p>
        </p:txBody>
      </p:sp>
      <p:sp>
        <p:nvSpPr>
          <p:cNvPr id="22531" name="Rectangle 2"/>
          <p:cNvSpPr>
            <a:spLocks noGrp="1" noChangeArrowheads="1"/>
          </p:cNvSpPr>
          <p:nvPr>
            <p:ph type="title"/>
          </p:nvPr>
        </p:nvSpPr>
        <p:spPr>
          <a:xfrm>
            <a:off x="0" y="548680"/>
            <a:ext cx="8382000" cy="609600"/>
          </a:xfrm>
        </p:spPr>
        <p:txBody>
          <a:bodyPr>
            <a:noAutofit/>
          </a:bodyPr>
          <a:lstStyle/>
          <a:p>
            <a:pPr eaLnBrk="1" hangingPunct="1"/>
            <a:r>
              <a:rPr lang="en-US" altLang="zh-CN" sz="4800" dirty="0" smtClean="0">
                <a:ea typeface="宋体" charset="-122"/>
              </a:rPr>
              <a:t>Process Transitions (2)</a:t>
            </a:r>
          </a:p>
        </p:txBody>
      </p:sp>
      <p:sp>
        <p:nvSpPr>
          <p:cNvPr id="22532" name="Rectangle 3"/>
          <p:cNvSpPr>
            <a:spLocks noGrp="1" noChangeArrowheads="1"/>
          </p:cNvSpPr>
          <p:nvPr>
            <p:ph type="body" idx="1"/>
          </p:nvPr>
        </p:nvSpPr>
        <p:spPr>
          <a:xfrm>
            <a:off x="467544" y="1255273"/>
            <a:ext cx="8686800" cy="5126055"/>
          </a:xfrm>
        </p:spPr>
        <p:txBody>
          <a:bodyPr/>
          <a:lstStyle/>
          <a:p>
            <a:pPr eaLnBrk="1" hangingPunct="1"/>
            <a:r>
              <a:rPr lang="en-US" altLang="zh-CN" dirty="0" smtClean="0">
                <a:ea typeface="宋体" charset="-122"/>
              </a:rPr>
              <a:t>Running </a:t>
            </a:r>
            <a:r>
              <a:rPr lang="en-US" altLang="zh-CN" dirty="0" smtClean="0">
                <a:ea typeface="宋体" charset="-122"/>
                <a:sym typeface="Wingdings" pitchFamily="2" charset="2"/>
              </a:rPr>
              <a:t></a:t>
            </a:r>
            <a:r>
              <a:rPr lang="en-US" altLang="zh-CN" dirty="0" smtClean="0">
                <a:ea typeface="宋体" charset="-122"/>
              </a:rPr>
              <a:t> Waiting</a:t>
            </a:r>
          </a:p>
          <a:p>
            <a:pPr lvl="1" eaLnBrk="1" hangingPunct="1"/>
            <a:r>
              <a:rPr lang="en-US" altLang="zh-CN" dirty="0" smtClean="0">
                <a:ea typeface="宋体" charset="-122"/>
              </a:rPr>
              <a:t>When a process requests something for which it must wait:</a:t>
            </a:r>
          </a:p>
          <a:p>
            <a:pPr lvl="2" eaLnBrk="1" hangingPunct="1"/>
            <a:r>
              <a:rPr lang="en-US" altLang="zh-CN" dirty="0" smtClean="0">
                <a:ea typeface="宋体" charset="-122"/>
              </a:rPr>
              <a:t>a service that the OS is not ready to perform.</a:t>
            </a:r>
          </a:p>
          <a:p>
            <a:pPr lvl="2" eaLnBrk="1" hangingPunct="1"/>
            <a:r>
              <a:rPr lang="en-US" altLang="zh-CN" dirty="0" smtClean="0">
                <a:ea typeface="宋体" charset="-122"/>
              </a:rPr>
              <a:t>an access to a resource not yet available.</a:t>
            </a:r>
          </a:p>
          <a:p>
            <a:pPr lvl="2" eaLnBrk="1" hangingPunct="1"/>
            <a:r>
              <a:rPr lang="en-US" altLang="zh-CN" dirty="0" smtClean="0">
                <a:ea typeface="宋体" charset="-122"/>
              </a:rPr>
              <a:t>initiates I/O and must wait for the result.</a:t>
            </a:r>
          </a:p>
          <a:p>
            <a:pPr lvl="2" eaLnBrk="1" hangingPunct="1"/>
            <a:r>
              <a:rPr lang="en-US" altLang="zh-CN" dirty="0" smtClean="0">
                <a:ea typeface="宋体" charset="-122"/>
              </a:rPr>
              <a:t>waiting for a process to provide input.</a:t>
            </a:r>
          </a:p>
          <a:p>
            <a:pPr eaLnBrk="1" hangingPunct="1"/>
            <a:r>
              <a:rPr lang="en-US" altLang="zh-CN" dirty="0" smtClean="0">
                <a:ea typeface="宋体" charset="-122"/>
              </a:rPr>
              <a:t>Waiting </a:t>
            </a:r>
            <a:r>
              <a:rPr lang="en-US" altLang="zh-CN" dirty="0" smtClean="0">
                <a:ea typeface="宋体" charset="-122"/>
                <a:sym typeface="Wingdings" pitchFamily="2" charset="2"/>
              </a:rPr>
              <a:t></a:t>
            </a:r>
            <a:r>
              <a:rPr lang="en-US" altLang="zh-CN" dirty="0" smtClean="0">
                <a:ea typeface="宋体" charset="-122"/>
              </a:rPr>
              <a:t> Ready</a:t>
            </a:r>
          </a:p>
          <a:p>
            <a:pPr lvl="1" eaLnBrk="1" hangingPunct="1"/>
            <a:r>
              <a:rPr lang="en-US" altLang="zh-CN" dirty="0" smtClean="0">
                <a:ea typeface="宋体" charset="-122"/>
              </a:rPr>
              <a:t>When the event for which it was waiting occurs.</a:t>
            </a:r>
          </a:p>
        </p:txBody>
      </p:sp>
    </p:spTree>
    <p:custDataLst>
      <p:tags r:id="rId1"/>
    </p:custDataLst>
    <p:extLst>
      <p:ext uri="{BB962C8B-B14F-4D97-AF65-F5344CB8AC3E}">
        <p14:creationId xmlns:p14="http://schemas.microsoft.com/office/powerpoint/2010/main" val="39930654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0"/>
            <a:ext cx="8229600" cy="654032"/>
          </a:xfrm>
        </p:spPr>
        <p:txBody>
          <a:bodyPr>
            <a:normAutofit fontScale="90000"/>
          </a:bodyPr>
          <a:lstStyle/>
          <a:p>
            <a:r>
              <a:rPr lang="en-US" altLang="zh-CN" dirty="0" smtClean="0"/>
              <a:t>PCB defined in Linux</a:t>
            </a:r>
            <a:endParaRPr lang="zh-CN" altLang="en-US" dirty="0"/>
          </a:p>
        </p:txBody>
      </p:sp>
      <p:sp>
        <p:nvSpPr>
          <p:cNvPr id="3" name="Content Placeholder 2"/>
          <p:cNvSpPr>
            <a:spLocks noGrp="1"/>
          </p:cNvSpPr>
          <p:nvPr>
            <p:ph idx="1"/>
          </p:nvPr>
        </p:nvSpPr>
        <p:spPr>
          <a:xfrm>
            <a:off x="0" y="946151"/>
            <a:ext cx="2857488" cy="5126055"/>
          </a:xfrm>
        </p:spPr>
        <p:txBody>
          <a:bodyPr>
            <a:normAutofit/>
          </a:bodyPr>
          <a:lstStyle/>
          <a:p>
            <a:r>
              <a:rPr lang="en-US" altLang="zh-CN" sz="2800" dirty="0" smtClean="0"/>
              <a:t>PCB in Linux is defined using a </a:t>
            </a:r>
            <a:r>
              <a:rPr lang="en-US" altLang="zh-CN" sz="2800" dirty="0" err="1" smtClean="0"/>
              <a:t>struct</a:t>
            </a:r>
            <a:r>
              <a:rPr lang="en-US" altLang="zh-CN" sz="2800" dirty="0" smtClean="0"/>
              <a:t> </a:t>
            </a:r>
            <a:r>
              <a:rPr lang="en-US" altLang="zh-CN" sz="2800" b="1" dirty="0" err="1" smtClean="0"/>
              <a:t>task_struct</a:t>
            </a:r>
            <a:r>
              <a:rPr lang="en-US" altLang="zh-CN" sz="2800" b="1" dirty="0" smtClean="0"/>
              <a:t> </a:t>
            </a:r>
          </a:p>
          <a:p>
            <a:r>
              <a:rPr lang="en-US" altLang="zh-CN" sz="2800" dirty="0" smtClean="0"/>
              <a:t>There are many parameters in </a:t>
            </a:r>
            <a:r>
              <a:rPr lang="en-US" altLang="zh-CN" sz="2800" dirty="0" err="1" smtClean="0"/>
              <a:t>Linux’s</a:t>
            </a:r>
            <a:r>
              <a:rPr lang="en-US" altLang="zh-CN" sz="2800" dirty="0" smtClean="0"/>
              <a:t> PCB</a:t>
            </a:r>
          </a:p>
          <a:p>
            <a:r>
              <a:rPr lang="en-US" altLang="zh-CN" sz="2800" dirty="0" smtClean="0"/>
              <a:t>The size of each PCB is usually a little larger than  1KB</a:t>
            </a:r>
            <a:endParaRPr lang="zh-CN" altLang="en-US" sz="2800" dirty="0"/>
          </a:p>
        </p:txBody>
      </p:sp>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5" name="Rectangle 4"/>
          <p:cNvSpPr/>
          <p:nvPr/>
        </p:nvSpPr>
        <p:spPr>
          <a:xfrm>
            <a:off x="2857488" y="846498"/>
            <a:ext cx="6286512" cy="5940088"/>
          </a:xfrm>
          <a:prstGeom prst="rect">
            <a:avLst/>
          </a:prstGeom>
        </p:spPr>
        <p:txBody>
          <a:bodyPr wrap="square">
            <a:spAutoFit/>
          </a:bodyPr>
          <a:lstStyle/>
          <a:p>
            <a:r>
              <a:rPr lang="en-US" altLang="zh-CN" sz="2000" dirty="0" err="1" smtClean="0"/>
              <a:t>struct</a:t>
            </a:r>
            <a:r>
              <a:rPr lang="en-US" altLang="zh-CN" sz="2000" dirty="0" smtClean="0"/>
              <a:t> </a:t>
            </a:r>
            <a:r>
              <a:rPr lang="en-US" altLang="zh-CN" sz="2800" b="1" dirty="0" err="1" smtClean="0">
                <a:solidFill>
                  <a:srgbClr val="7030A0"/>
                </a:solidFill>
              </a:rPr>
              <a:t>task_struct</a:t>
            </a:r>
            <a:r>
              <a:rPr lang="en-US" altLang="zh-CN" sz="2000" dirty="0" smtClean="0"/>
              <a:t>{</a:t>
            </a:r>
          </a:p>
          <a:p>
            <a:pPr lvl="1"/>
            <a:r>
              <a:rPr lang="en-US" altLang="zh-CN" sz="2000" dirty="0" smtClean="0"/>
              <a:t>...</a:t>
            </a:r>
          </a:p>
          <a:p>
            <a:pPr lvl="1"/>
            <a:r>
              <a:rPr lang="en-US" altLang="zh-CN" sz="2000" dirty="0" smtClean="0"/>
              <a:t>unsigned short </a:t>
            </a:r>
            <a:r>
              <a:rPr lang="en-US" altLang="zh-CN" sz="2000" b="1" dirty="0" err="1" smtClean="0"/>
              <a:t>uid</a:t>
            </a:r>
            <a:r>
              <a:rPr lang="en-US" altLang="zh-CN" sz="2000" dirty="0" smtClean="0"/>
              <a:t>;</a:t>
            </a:r>
          </a:p>
          <a:p>
            <a:pPr lvl="1"/>
            <a:r>
              <a:rPr lang="en-US" altLang="zh-CN" sz="2000" dirty="0" err="1" smtClean="0"/>
              <a:t>int</a:t>
            </a:r>
            <a:r>
              <a:rPr lang="en-US" altLang="zh-CN" sz="2000" dirty="0" smtClean="0"/>
              <a:t> </a:t>
            </a:r>
            <a:r>
              <a:rPr lang="en-US" altLang="zh-CN" sz="2000" b="1" dirty="0" err="1" smtClean="0"/>
              <a:t>pid</a:t>
            </a:r>
            <a:r>
              <a:rPr lang="en-US" altLang="zh-CN" sz="2000" dirty="0" smtClean="0"/>
              <a:t>;</a:t>
            </a:r>
          </a:p>
          <a:p>
            <a:pPr lvl="1"/>
            <a:r>
              <a:rPr lang="en-US" altLang="zh-CN" sz="2000" dirty="0" err="1" smtClean="0"/>
              <a:t>int</a:t>
            </a:r>
            <a:r>
              <a:rPr lang="en-US" altLang="zh-CN" sz="2000" dirty="0" smtClean="0"/>
              <a:t> processor;</a:t>
            </a:r>
          </a:p>
          <a:p>
            <a:pPr lvl="1"/>
            <a:r>
              <a:rPr lang="en-US" altLang="zh-CN" sz="2000" dirty="0" smtClean="0"/>
              <a:t>...</a:t>
            </a:r>
          </a:p>
          <a:p>
            <a:pPr lvl="1"/>
            <a:r>
              <a:rPr lang="en-US" altLang="zh-CN" sz="2000" dirty="0" smtClean="0"/>
              <a:t>volatile long state;</a:t>
            </a:r>
          </a:p>
          <a:p>
            <a:pPr lvl="1"/>
            <a:r>
              <a:rPr lang="en-US" altLang="zh-CN" sz="2000" dirty="0" smtClean="0"/>
              <a:t>long </a:t>
            </a:r>
            <a:r>
              <a:rPr lang="en-US" altLang="zh-CN" sz="2000" b="1" dirty="0" smtClean="0"/>
              <a:t>priority</a:t>
            </a:r>
            <a:r>
              <a:rPr lang="en-US" altLang="zh-CN" sz="2000" dirty="0" smtClean="0"/>
              <a:t>;</a:t>
            </a:r>
          </a:p>
          <a:p>
            <a:pPr lvl="1"/>
            <a:r>
              <a:rPr lang="en-US" altLang="zh-CN" sz="2000" dirty="0" err="1" smtClean="0"/>
              <a:t>unsighed</a:t>
            </a:r>
            <a:r>
              <a:rPr lang="en-US" altLang="zh-CN" sz="2000" dirty="0" smtClean="0"/>
              <a:t> long </a:t>
            </a:r>
            <a:r>
              <a:rPr lang="en-US" altLang="zh-CN" sz="2000" dirty="0" err="1" smtClean="0"/>
              <a:t>rt_prority</a:t>
            </a:r>
            <a:r>
              <a:rPr lang="en-US" altLang="zh-CN" sz="2000" dirty="0" smtClean="0"/>
              <a:t>;</a:t>
            </a:r>
          </a:p>
          <a:p>
            <a:pPr lvl="1"/>
            <a:r>
              <a:rPr lang="en-US" altLang="zh-CN" sz="2000" dirty="0" smtClean="0"/>
              <a:t>long counter;</a:t>
            </a:r>
          </a:p>
          <a:p>
            <a:pPr lvl="1"/>
            <a:r>
              <a:rPr lang="en-US" altLang="zh-CN" sz="2000" dirty="0" smtClean="0"/>
              <a:t>unsigned long flags;</a:t>
            </a:r>
          </a:p>
          <a:p>
            <a:pPr lvl="1"/>
            <a:r>
              <a:rPr lang="en-US" altLang="zh-CN" sz="2000" dirty="0" smtClean="0"/>
              <a:t>unsigned long </a:t>
            </a:r>
            <a:r>
              <a:rPr lang="en-US" altLang="zh-CN" sz="2000" b="1" dirty="0" smtClean="0"/>
              <a:t>policy</a:t>
            </a:r>
            <a:r>
              <a:rPr lang="en-US" altLang="zh-CN" sz="2000" dirty="0" smtClean="0"/>
              <a:t>;</a:t>
            </a:r>
          </a:p>
          <a:p>
            <a:pPr lvl="1"/>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dirty="0" smtClean="0">
                <a:solidFill>
                  <a:srgbClr val="FF0000"/>
                </a:solidFill>
              </a:rPr>
              <a:t> *</a:t>
            </a:r>
            <a:r>
              <a:rPr lang="en-US" altLang="zh-CN" sz="2000" dirty="0" err="1" smtClean="0"/>
              <a:t>next_task</a:t>
            </a:r>
            <a:r>
              <a:rPr lang="en-US" altLang="zh-CN" sz="2000" dirty="0" smtClean="0"/>
              <a:t>, *</a:t>
            </a:r>
            <a:r>
              <a:rPr lang="en-US" altLang="zh-CN" sz="2000" dirty="0" err="1" smtClean="0"/>
              <a:t>prev_task</a:t>
            </a:r>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b="1" dirty="0" smtClean="0">
                <a:solidFill>
                  <a:srgbClr val="FF0000"/>
                </a:solidFill>
              </a:rPr>
              <a:t> *</a:t>
            </a:r>
            <a:r>
              <a:rPr lang="en-US" altLang="zh-CN" sz="2000" dirty="0" err="1" smtClean="0"/>
              <a:t>next_run</a:t>
            </a:r>
            <a:r>
              <a:rPr lang="en-US" altLang="zh-CN" sz="2000" dirty="0" smtClean="0"/>
              <a:t>,*</a:t>
            </a:r>
            <a:r>
              <a:rPr lang="en-US" altLang="zh-CN" sz="2000" dirty="0" err="1" smtClean="0"/>
              <a:t>prev_run</a:t>
            </a:r>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dirty="0" smtClean="0">
                <a:solidFill>
                  <a:srgbClr val="FF0000"/>
                </a:solidFill>
              </a:rPr>
              <a:t>  </a:t>
            </a:r>
            <a:r>
              <a:rPr lang="en-US" altLang="zh-CN" sz="1600" dirty="0" smtClean="0">
                <a:solidFill>
                  <a:srgbClr val="FF0000"/>
                </a:solidFill>
              </a:rPr>
              <a:t>*</a:t>
            </a:r>
            <a:r>
              <a:rPr lang="en-US" altLang="zh-CN" sz="1600" dirty="0" err="1" smtClean="0"/>
              <a:t>p_opptr</a:t>
            </a:r>
            <a:r>
              <a:rPr lang="en-US" altLang="zh-CN" sz="1600" dirty="0" smtClean="0"/>
              <a:t>, *</a:t>
            </a:r>
            <a:r>
              <a:rPr lang="en-US" altLang="zh-CN" sz="1600" dirty="0" err="1" smtClean="0"/>
              <a:t>p_pptr</a:t>
            </a:r>
            <a:r>
              <a:rPr lang="en-US" altLang="zh-CN" sz="1600" dirty="0" smtClean="0"/>
              <a:t>, *</a:t>
            </a:r>
            <a:r>
              <a:rPr lang="en-US" altLang="zh-CN" sz="1600" dirty="0" err="1" smtClean="0"/>
              <a:t>p_cptr</a:t>
            </a:r>
            <a:r>
              <a:rPr lang="en-US" altLang="zh-CN" sz="1600" dirty="0" smtClean="0"/>
              <a:t>, *</a:t>
            </a:r>
            <a:r>
              <a:rPr lang="en-US" altLang="zh-CN" sz="1600" dirty="0" err="1" smtClean="0"/>
              <a:t>pysptr</a:t>
            </a:r>
            <a:r>
              <a:rPr lang="en-US" altLang="zh-CN" sz="1600" dirty="0" smtClean="0"/>
              <a:t>, *</a:t>
            </a:r>
            <a:r>
              <a:rPr lang="en-US" altLang="zh-CN" sz="1600" dirty="0" err="1" smtClean="0"/>
              <a:t>p_ptr</a:t>
            </a:r>
            <a:r>
              <a:rPr lang="en-US" altLang="zh-CN" sz="2000" dirty="0" smtClean="0"/>
              <a:t>;</a:t>
            </a:r>
          </a:p>
          <a:p>
            <a:pPr lvl="1"/>
            <a:r>
              <a:rPr lang="en-US" altLang="zh-CN" sz="2000" dirty="0" smtClean="0"/>
              <a:t>...</a:t>
            </a:r>
          </a:p>
          <a:p>
            <a:r>
              <a:rPr lang="en-US" altLang="zh-CN" sz="2000" dirty="0" smtClean="0"/>
              <a:t>};</a:t>
            </a:r>
            <a:endParaRPr lang="zh-CN" altLang="en-US" sz="2000" dirty="0"/>
          </a:p>
        </p:txBody>
      </p:sp>
      <p:sp>
        <p:nvSpPr>
          <p:cNvPr id="6" name="Rectangle 5"/>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17</a:t>
            </a:fld>
            <a:endParaRPr lang="zh-CN" altLang="en-US"/>
          </a:p>
        </p:txBody>
      </p:sp>
      <p:sp>
        <p:nvSpPr>
          <p:cNvPr id="8" name="Cloud 10"/>
          <p:cNvSpPr/>
          <p:nvPr/>
        </p:nvSpPr>
        <p:spPr>
          <a:xfrm>
            <a:off x="6868633" y="24024"/>
            <a:ext cx="2675712" cy="1375813"/>
          </a:xfrm>
          <a:prstGeom prst="cloud">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PCB example</a:t>
            </a:r>
            <a:endParaRPr lang="zh-CN" altLang="en-US" sz="3200" dirty="0"/>
          </a:p>
        </p:txBody>
      </p:sp>
    </p:spTree>
    <p:extLst>
      <p:ext uri="{BB962C8B-B14F-4D97-AF65-F5344CB8AC3E}">
        <p14:creationId xmlns:p14="http://schemas.microsoft.com/office/powerpoint/2010/main" val="3398778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6" name="Rectangle 5"/>
          <p:cNvSpPr/>
          <p:nvPr/>
        </p:nvSpPr>
        <p:spPr>
          <a:xfrm>
            <a:off x="-32" y="439895"/>
            <a:ext cx="9144000" cy="6124754"/>
          </a:xfrm>
          <a:prstGeom prst="rect">
            <a:avLst/>
          </a:prstGeom>
        </p:spPr>
        <p:txBody>
          <a:bodyPr wrap="square">
            <a:spAutoFit/>
          </a:bodyPr>
          <a:lstStyle/>
          <a:p>
            <a:r>
              <a:rPr lang="zh-CN" altLang="en-US" sz="2400" dirty="0" smtClean="0"/>
              <a:t>　　</a:t>
            </a:r>
            <a:r>
              <a:rPr lang="en-US" altLang="zh-CN" sz="2400" dirty="0" smtClean="0"/>
              <a:t>(2)</a:t>
            </a:r>
            <a:r>
              <a:rPr lang="en-US" altLang="zh-CN" sz="2400" dirty="0" err="1" smtClean="0"/>
              <a:t>int</a:t>
            </a:r>
            <a:r>
              <a:rPr lang="en-US" altLang="zh-CN" sz="2400" dirty="0" smtClean="0"/>
              <a:t> </a:t>
            </a:r>
            <a:r>
              <a:rPr lang="en-US" altLang="zh-CN" sz="2400" dirty="0" err="1" smtClean="0"/>
              <a:t>pid</a:t>
            </a:r>
            <a:r>
              <a:rPr lang="en-US" altLang="zh-CN" sz="2400" dirty="0" smtClean="0"/>
              <a:t> </a:t>
            </a:r>
            <a:r>
              <a:rPr lang="zh-CN" altLang="en-US" sz="2400" dirty="0" smtClean="0"/>
              <a:t> </a:t>
            </a:r>
            <a:r>
              <a:rPr lang="en-US" altLang="zh-CN" sz="2400" dirty="0" smtClean="0"/>
              <a:t>is the ID of the current process</a:t>
            </a:r>
            <a:endParaRPr lang="zh-CN" altLang="en-US" sz="2400" b="1" dirty="0" smtClean="0"/>
          </a:p>
          <a:p>
            <a:r>
              <a:rPr lang="zh-CN" altLang="en-US" sz="2400" dirty="0" smtClean="0"/>
              <a:t>　　</a:t>
            </a:r>
            <a:r>
              <a:rPr lang="en-US" altLang="zh-CN" sz="2400" dirty="0" smtClean="0"/>
              <a:t>(3)</a:t>
            </a:r>
            <a:r>
              <a:rPr lang="en-US" altLang="zh-CN" sz="2400" dirty="0" err="1" smtClean="0"/>
              <a:t>int</a:t>
            </a:r>
            <a:r>
              <a:rPr lang="en-US" altLang="zh-CN" sz="2400" dirty="0" smtClean="0"/>
              <a:t> processor:  the CPU used by the current process. Support multi-processor </a:t>
            </a:r>
            <a:endParaRPr lang="zh-CN" altLang="en-US" sz="2400" dirty="0" smtClean="0"/>
          </a:p>
          <a:p>
            <a:r>
              <a:rPr lang="zh-CN" altLang="en-US" sz="2800" dirty="0" smtClean="0"/>
              <a:t>　　</a:t>
            </a:r>
            <a:r>
              <a:rPr lang="en-US" altLang="zh-CN" sz="2800" dirty="0" smtClean="0"/>
              <a:t>(4)volatile long state: corresponds to the states defined as follows</a:t>
            </a:r>
            <a:r>
              <a:rPr lang="zh-CN" altLang="en-US" sz="2800" dirty="0" smtClean="0"/>
              <a:t>：</a:t>
            </a:r>
          </a:p>
          <a:p>
            <a:r>
              <a:rPr lang="zh-CN" altLang="en-US" sz="2800" dirty="0" smtClean="0"/>
              <a:t>　　</a:t>
            </a:r>
            <a:r>
              <a:rPr lang="en-US" altLang="zh-CN" sz="2800" dirty="0" smtClean="0"/>
              <a:t>	</a:t>
            </a:r>
            <a:r>
              <a:rPr lang="en-US" altLang="zh-CN" sz="2800" b="1" dirty="0" smtClean="0"/>
              <a:t>Running</a:t>
            </a:r>
            <a:r>
              <a:rPr lang="en-US" altLang="zh-CN" sz="2800" dirty="0" smtClean="0"/>
              <a:t> </a:t>
            </a:r>
            <a:r>
              <a:rPr lang="zh-CN" altLang="en-US" sz="2800" dirty="0" smtClean="0"/>
              <a:t> </a:t>
            </a:r>
            <a:r>
              <a:rPr lang="en-US" altLang="zh-CN" sz="2800" dirty="0" smtClean="0"/>
              <a:t>(</a:t>
            </a:r>
            <a:r>
              <a:rPr lang="en-US" altLang="zh-CN" sz="2400" dirty="0" smtClean="0"/>
              <a:t>TASK-RUNING</a:t>
            </a:r>
            <a:r>
              <a:rPr lang="en-US" altLang="zh-CN" sz="2800" dirty="0" smtClean="0"/>
              <a:t>):</a:t>
            </a:r>
            <a:r>
              <a:rPr lang="zh-CN" altLang="en-US" sz="2400" dirty="0" smtClean="0"/>
              <a:t>可运行状态 </a:t>
            </a:r>
            <a:r>
              <a:rPr lang="en-US" altLang="zh-CN" sz="2800" dirty="0" smtClean="0"/>
              <a:t>;</a:t>
            </a:r>
          </a:p>
          <a:p>
            <a:r>
              <a:rPr lang="en-US" altLang="zh-CN" sz="2800" dirty="0" smtClean="0"/>
              <a:t>	</a:t>
            </a:r>
            <a:r>
              <a:rPr lang="en-US" altLang="zh-CN" sz="2800" b="1" dirty="0" smtClean="0"/>
              <a:t>Interruptible</a:t>
            </a:r>
            <a:r>
              <a:rPr lang="en-US" altLang="zh-CN" sz="2800" dirty="0" smtClean="0"/>
              <a:t> state</a:t>
            </a:r>
            <a:r>
              <a:rPr lang="zh-CN" altLang="en-US" sz="2800" dirty="0" smtClean="0"/>
              <a:t> </a:t>
            </a:r>
            <a:r>
              <a:rPr lang="en-US" altLang="zh-CN" sz="2800" dirty="0" smtClean="0"/>
              <a:t>(</a:t>
            </a:r>
            <a:r>
              <a:rPr lang="en-US" altLang="zh-CN" sz="2400" dirty="0" smtClean="0"/>
              <a:t>TASK-</a:t>
            </a:r>
            <a:r>
              <a:rPr lang="en-US" altLang="zh-CN" sz="2400" dirty="0" err="1" smtClean="0"/>
              <a:t>IntERRUPTIBLE</a:t>
            </a:r>
            <a:r>
              <a:rPr lang="en-US" altLang="zh-CN" sz="2400" dirty="0" smtClean="0"/>
              <a:t>):</a:t>
            </a:r>
            <a:r>
              <a:rPr lang="zh-CN" altLang="en-US" sz="2000" dirty="0" smtClean="0"/>
              <a:t>可中断阻塞状态</a:t>
            </a:r>
            <a:endParaRPr lang="en-US" altLang="zh-CN" sz="2800" dirty="0" smtClean="0"/>
          </a:p>
          <a:p>
            <a:r>
              <a:rPr lang="zh-CN" altLang="en-US" sz="2800" dirty="0" smtClean="0"/>
              <a:t>　　</a:t>
            </a:r>
            <a:r>
              <a:rPr lang="en-US" altLang="zh-CN" sz="2800" dirty="0" smtClean="0"/>
              <a:t>	</a:t>
            </a:r>
            <a:r>
              <a:rPr lang="en-US" altLang="zh-CN" sz="2800" b="1" dirty="0" smtClean="0"/>
              <a:t>Uninterruptible</a:t>
            </a:r>
            <a:r>
              <a:rPr lang="en-US" altLang="zh-CN" sz="2800" dirty="0" smtClean="0"/>
              <a:t> state</a:t>
            </a:r>
            <a:r>
              <a:rPr lang="zh-CN" altLang="en-US" sz="2800" dirty="0" smtClean="0"/>
              <a:t> </a:t>
            </a:r>
            <a:r>
              <a:rPr lang="en-US" altLang="zh-CN" sz="2800" dirty="0" smtClean="0"/>
              <a:t>(</a:t>
            </a:r>
            <a:r>
              <a:rPr lang="en-US" altLang="zh-CN" sz="2000" dirty="0" smtClean="0"/>
              <a:t>TASK-UNINTERRUPTIBLE):</a:t>
            </a:r>
            <a:r>
              <a:rPr lang="zh-CN" altLang="en-US" dirty="0" smtClean="0"/>
              <a:t>不可中断阻塞状态</a:t>
            </a:r>
            <a:r>
              <a:rPr lang="zh-CN" altLang="en-US" sz="2000" dirty="0" smtClean="0"/>
              <a:t> </a:t>
            </a:r>
            <a:endParaRPr lang="en-US" altLang="zh-CN" sz="2800" dirty="0" smtClean="0"/>
          </a:p>
          <a:p>
            <a:r>
              <a:rPr lang="zh-CN" altLang="en-US" sz="2800" dirty="0" smtClean="0"/>
              <a:t>　　</a:t>
            </a:r>
            <a:r>
              <a:rPr lang="en-US" altLang="zh-CN" sz="2800" dirty="0" smtClean="0"/>
              <a:t>	</a:t>
            </a:r>
            <a:r>
              <a:rPr lang="en-US" altLang="zh-CN" sz="2800" b="1" dirty="0" smtClean="0"/>
              <a:t>Zombie</a:t>
            </a:r>
            <a:r>
              <a:rPr lang="zh-CN" altLang="en-US" sz="2800" dirty="0" smtClean="0"/>
              <a:t> </a:t>
            </a:r>
            <a:r>
              <a:rPr lang="en-US" altLang="zh-CN" sz="2800" dirty="0" smtClean="0"/>
              <a:t>(TASK-ZOMBIE):</a:t>
            </a:r>
            <a:r>
              <a:rPr lang="zh-CN" altLang="en-US" sz="2400" dirty="0" smtClean="0"/>
              <a:t>僵死状态</a:t>
            </a:r>
            <a:r>
              <a:rPr lang="zh-CN" altLang="en-US" sz="2800" dirty="0" smtClean="0"/>
              <a:t> </a:t>
            </a:r>
            <a:endParaRPr lang="en-US" altLang="zh-CN" sz="2800" dirty="0" smtClean="0"/>
          </a:p>
          <a:p>
            <a:r>
              <a:rPr lang="zh-CN" altLang="en-US" sz="2800" dirty="0" smtClean="0"/>
              <a:t>　　</a:t>
            </a:r>
            <a:r>
              <a:rPr lang="en-US" altLang="zh-CN" sz="2800" dirty="0" smtClean="0"/>
              <a:t>	</a:t>
            </a:r>
            <a:r>
              <a:rPr lang="en-US" altLang="zh-CN" sz="2800" b="1" dirty="0" smtClean="0"/>
              <a:t>Stopped</a:t>
            </a:r>
            <a:r>
              <a:rPr lang="zh-CN" altLang="en-US" sz="2800" dirty="0" smtClean="0"/>
              <a:t> </a:t>
            </a:r>
            <a:r>
              <a:rPr lang="en-US" altLang="zh-CN" sz="2800" dirty="0" smtClean="0"/>
              <a:t>(TASK_STOPPED):</a:t>
            </a:r>
            <a:r>
              <a:rPr lang="zh-CN" altLang="en-US" sz="2400" dirty="0" smtClean="0"/>
              <a:t>暂停态</a:t>
            </a:r>
            <a:endParaRPr lang="en-US" altLang="zh-CN" sz="2800" dirty="0" smtClean="0"/>
          </a:p>
          <a:p>
            <a:r>
              <a:rPr lang="zh-CN" altLang="en-US" sz="2800" dirty="0" smtClean="0"/>
              <a:t>　　</a:t>
            </a:r>
            <a:r>
              <a:rPr lang="en-US" altLang="zh-CN" sz="2800" dirty="0" smtClean="0"/>
              <a:t>	</a:t>
            </a:r>
            <a:r>
              <a:rPr lang="en-US" altLang="zh-CN" sz="2800" b="1" dirty="0" smtClean="0"/>
              <a:t>Swapping</a:t>
            </a:r>
            <a:r>
              <a:rPr lang="zh-CN" altLang="en-US" sz="2800" dirty="0" smtClean="0"/>
              <a:t> </a:t>
            </a:r>
            <a:r>
              <a:rPr lang="en-US" altLang="zh-CN" sz="2800" dirty="0" smtClean="0"/>
              <a:t>(TASK_SWAPPING):</a:t>
            </a:r>
            <a:r>
              <a:rPr lang="zh-CN" altLang="en-US" sz="2400" dirty="0" smtClean="0"/>
              <a:t>交换态</a:t>
            </a:r>
            <a:endParaRPr lang="en-US" altLang="zh-CN" sz="2800" dirty="0" smtClean="0"/>
          </a:p>
          <a:p>
            <a:r>
              <a:rPr lang="zh-CN" altLang="en-US" sz="2400" dirty="0" smtClean="0"/>
              <a:t>　　</a:t>
            </a:r>
            <a:r>
              <a:rPr lang="en-US" altLang="zh-CN" sz="2400" dirty="0" smtClean="0"/>
              <a:t>(5)long priority [</a:t>
            </a:r>
            <a:r>
              <a:rPr lang="zh-CN" altLang="en-US" b="1" dirty="0" smtClean="0"/>
              <a:t>进程的优先级</a:t>
            </a:r>
            <a:r>
              <a:rPr lang="en-US" altLang="zh-CN" sz="2400" dirty="0" smtClean="0"/>
              <a:t>]</a:t>
            </a:r>
            <a:endParaRPr lang="zh-CN" altLang="en-US" sz="2400" b="1" dirty="0" smtClean="0"/>
          </a:p>
          <a:p>
            <a:r>
              <a:rPr lang="zh-CN" altLang="en-US" sz="2400" dirty="0" smtClean="0"/>
              <a:t>　　</a:t>
            </a:r>
            <a:r>
              <a:rPr lang="en-US" altLang="zh-CN" sz="2400" dirty="0" smtClean="0"/>
              <a:t>(6)unsigned long </a:t>
            </a:r>
            <a:r>
              <a:rPr lang="en-US" altLang="zh-CN" sz="2400" dirty="0" err="1" smtClean="0"/>
              <a:t>rt_priority</a:t>
            </a:r>
            <a:r>
              <a:rPr lang="en-US" altLang="zh-CN" sz="2400" dirty="0" smtClean="0"/>
              <a:t>  [</a:t>
            </a:r>
            <a:r>
              <a:rPr lang="zh-CN" altLang="en-US" b="1" dirty="0" smtClean="0"/>
              <a:t>实时进程的优先级</a:t>
            </a:r>
            <a:r>
              <a:rPr lang="zh-CN" altLang="en-US" dirty="0" smtClean="0"/>
              <a:t>，对于普通进程无效</a:t>
            </a:r>
            <a:r>
              <a:rPr lang="en-US" altLang="zh-CN" sz="2400" dirty="0" smtClean="0"/>
              <a:t>]</a:t>
            </a:r>
            <a:endParaRPr lang="zh-CN" altLang="en-US" sz="2400" dirty="0" smtClean="0"/>
          </a:p>
          <a:p>
            <a:r>
              <a:rPr lang="zh-CN" altLang="en-US" sz="2400" dirty="0" smtClean="0"/>
              <a:t>　　</a:t>
            </a:r>
            <a:r>
              <a:rPr lang="en-US" altLang="zh-CN" sz="2400" dirty="0" smtClean="0"/>
              <a:t>(7)long counter: a counter for counting the priority, used by Round Robin scheduling algorithm</a:t>
            </a:r>
            <a:endParaRPr lang="zh-CN" altLang="en-US" sz="2400" dirty="0" smtClean="0"/>
          </a:p>
        </p:txBody>
      </p:sp>
      <p:sp>
        <p:nvSpPr>
          <p:cNvPr id="7" name="Rectangle 6"/>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18</a:t>
            </a:fld>
            <a:endParaRPr lang="zh-CN" altLang="en-US"/>
          </a:p>
        </p:txBody>
      </p:sp>
    </p:spTree>
    <p:extLst>
      <p:ext uri="{BB962C8B-B14F-4D97-AF65-F5344CB8AC3E}">
        <p14:creationId xmlns:p14="http://schemas.microsoft.com/office/powerpoint/2010/main" val="2925104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6" name="Rectangle 5"/>
          <p:cNvSpPr/>
          <p:nvPr/>
        </p:nvSpPr>
        <p:spPr>
          <a:xfrm>
            <a:off x="-32" y="159507"/>
            <a:ext cx="9144000" cy="6370975"/>
          </a:xfrm>
          <a:prstGeom prst="rect">
            <a:avLst/>
          </a:prstGeom>
        </p:spPr>
        <p:txBody>
          <a:bodyPr wrap="square">
            <a:spAutoFit/>
          </a:bodyPr>
          <a:lstStyle/>
          <a:p>
            <a:r>
              <a:rPr lang="zh-CN" altLang="en-US" sz="2800" dirty="0" smtClean="0"/>
              <a:t>　　</a:t>
            </a:r>
            <a:r>
              <a:rPr lang="en-US" altLang="zh-CN" sz="2800" dirty="0" smtClean="0"/>
              <a:t>(8)unsigned long policy: Strategies for CPU scheduling </a:t>
            </a:r>
            <a:r>
              <a:rPr lang="zh-CN" altLang="en-US" sz="2800" dirty="0" smtClean="0"/>
              <a:t>：</a:t>
            </a:r>
          </a:p>
          <a:p>
            <a:r>
              <a:rPr lang="zh-CN" altLang="en-US" sz="2400" dirty="0" smtClean="0"/>
              <a:t>　　</a:t>
            </a:r>
            <a:r>
              <a:rPr lang="en-US" altLang="zh-CN" sz="2400" dirty="0" smtClean="0"/>
              <a:t>	SCHED_OTHER(</a:t>
            </a:r>
            <a:r>
              <a:rPr lang="zh-CN" altLang="en-US" sz="2400" dirty="0" smtClean="0"/>
              <a:t> </a:t>
            </a:r>
            <a:r>
              <a:rPr lang="en-US" altLang="zh-CN" sz="2400" dirty="0" smtClean="0"/>
              <a:t>=0)	Round Robin algorithm [</a:t>
            </a:r>
            <a:r>
              <a:rPr lang="zh-CN" altLang="en-US" dirty="0" smtClean="0"/>
              <a:t>普通进程优先级轮转法</a:t>
            </a:r>
            <a:r>
              <a:rPr lang="en-US" altLang="zh-CN" sz="2400" dirty="0" smtClean="0"/>
              <a:t>]</a:t>
            </a:r>
          </a:p>
          <a:p>
            <a:r>
              <a:rPr lang="zh-CN" altLang="en-US" sz="2400" dirty="0" smtClean="0"/>
              <a:t>　　</a:t>
            </a:r>
            <a:r>
              <a:rPr lang="en-US" altLang="zh-CN" sz="2400" dirty="0" smtClean="0"/>
              <a:t>	SCHED_FIFO(</a:t>
            </a:r>
            <a:r>
              <a:rPr lang="zh-CN" altLang="en-US" sz="2400" dirty="0" smtClean="0"/>
              <a:t> </a:t>
            </a:r>
            <a:r>
              <a:rPr lang="en-US" altLang="zh-CN" sz="2400" dirty="0" smtClean="0"/>
              <a:t>=1)	RT FCFS algorithm [</a:t>
            </a:r>
            <a:r>
              <a:rPr lang="zh-CN" altLang="en-US" dirty="0" smtClean="0"/>
              <a:t>实时进程先来先服务算法</a:t>
            </a:r>
            <a:r>
              <a:rPr lang="en-US" altLang="zh-CN" sz="2400" dirty="0" smtClean="0"/>
              <a:t>]</a:t>
            </a:r>
            <a:endParaRPr lang="zh-CN" altLang="en-US" sz="2400" dirty="0" smtClean="0"/>
          </a:p>
          <a:p>
            <a:r>
              <a:rPr lang="zh-CN" altLang="en-US" sz="2400" dirty="0" smtClean="0"/>
              <a:t>　　</a:t>
            </a:r>
            <a:r>
              <a:rPr lang="en-US" altLang="zh-CN" sz="2400" dirty="0" smtClean="0"/>
              <a:t>	SCHED_RR( =2)	RT Priority algorithm [</a:t>
            </a:r>
            <a:r>
              <a:rPr lang="zh-CN" altLang="en-US" dirty="0" smtClean="0"/>
              <a:t>实时进程优先级轮转法</a:t>
            </a:r>
            <a:r>
              <a:rPr lang="en-US" altLang="zh-CN" sz="2400" dirty="0" smtClean="0"/>
              <a:t>]</a:t>
            </a:r>
            <a:endParaRPr lang="zh-CN" altLang="en-US" sz="2400" dirty="0" smtClean="0"/>
          </a:p>
          <a:p>
            <a:r>
              <a:rPr lang="zh-CN" altLang="en-US" sz="2800" dirty="0" smtClean="0"/>
              <a:t>　　</a:t>
            </a:r>
            <a:endParaRPr lang="en-US" altLang="zh-CN" sz="2800" dirty="0" smtClean="0"/>
          </a:p>
          <a:p>
            <a:r>
              <a:rPr lang="en-US" altLang="zh-CN" sz="2800" dirty="0" smtClean="0"/>
              <a:t>         (9)</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next_task</a:t>
            </a:r>
            <a:r>
              <a:rPr lang="en-US" altLang="zh-CN" sz="2800" dirty="0" smtClean="0"/>
              <a:t>,*</a:t>
            </a:r>
            <a:r>
              <a:rPr lang="en-US" altLang="zh-CN" sz="2800" dirty="0" err="1" smtClean="0"/>
              <a:t>prev_task</a:t>
            </a:r>
            <a:r>
              <a:rPr lang="en-US" altLang="zh-CN" sz="2800" dirty="0" smtClean="0"/>
              <a:t>: pointers for PCB’s </a:t>
            </a:r>
            <a:r>
              <a:rPr lang="en-US" altLang="zh-CN" sz="2800" b="1" dirty="0" smtClean="0"/>
              <a:t>Double linked lists </a:t>
            </a:r>
            <a:r>
              <a:rPr lang="en-US" altLang="zh-CN" sz="2800" dirty="0" smtClean="0"/>
              <a:t>[</a:t>
            </a:r>
            <a:r>
              <a:rPr lang="zh-CN" altLang="en-US" sz="2000" b="1" dirty="0" smtClean="0"/>
              <a:t>进程</a:t>
            </a:r>
            <a:r>
              <a:rPr lang="en-US" altLang="zh-CN" sz="2000" b="1" dirty="0" smtClean="0"/>
              <a:t>PCB</a:t>
            </a:r>
            <a:r>
              <a:rPr lang="zh-CN" altLang="en-US" sz="2000" b="1" dirty="0" smtClean="0"/>
              <a:t>双向链表的前后项指针</a:t>
            </a:r>
            <a:r>
              <a:rPr lang="en-US" altLang="zh-CN" sz="2800" dirty="0" smtClean="0"/>
              <a:t>]</a:t>
            </a:r>
            <a:endParaRPr lang="zh-CN" altLang="en-US" sz="2800" b="1" dirty="0" smtClean="0"/>
          </a:p>
          <a:p>
            <a:r>
              <a:rPr lang="zh-CN" altLang="en-US" sz="2800" dirty="0" smtClean="0"/>
              <a:t>　　</a:t>
            </a:r>
            <a:endParaRPr lang="en-US" altLang="zh-CN" sz="2800" dirty="0" smtClean="0"/>
          </a:p>
          <a:p>
            <a:r>
              <a:rPr lang="en-US" altLang="zh-CN" sz="2800" dirty="0" smtClean="0"/>
              <a:t>         (10)</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next_run</a:t>
            </a:r>
            <a:r>
              <a:rPr lang="en-US" altLang="zh-CN" sz="2800" dirty="0" smtClean="0"/>
              <a:t>,*</a:t>
            </a:r>
            <a:r>
              <a:rPr lang="en-US" altLang="zh-CN" sz="2800" dirty="0" err="1" smtClean="0"/>
              <a:t>prev_run</a:t>
            </a:r>
            <a:r>
              <a:rPr lang="en-US" altLang="zh-CN" sz="2800" dirty="0" smtClean="0"/>
              <a:t>: pointers for the PCBs in ready queue [</a:t>
            </a:r>
            <a:r>
              <a:rPr lang="zh-CN" altLang="en-US" sz="2000" b="1" dirty="0" smtClean="0"/>
              <a:t>就绪队列双向链表的前后项指针</a:t>
            </a:r>
            <a:r>
              <a:rPr lang="en-US" altLang="zh-CN" sz="2800" dirty="0" smtClean="0"/>
              <a:t>]</a:t>
            </a:r>
            <a:endParaRPr lang="zh-CN" altLang="en-US" sz="2800" b="1" dirty="0" smtClean="0"/>
          </a:p>
          <a:p>
            <a:r>
              <a:rPr lang="zh-CN" altLang="en-US" sz="2800" dirty="0" smtClean="0"/>
              <a:t>　　</a:t>
            </a:r>
            <a:endParaRPr lang="en-US" altLang="zh-CN" sz="2800" dirty="0" smtClean="0"/>
          </a:p>
          <a:p>
            <a:r>
              <a:rPr lang="en-US" altLang="zh-CN" sz="2800" dirty="0" smtClean="0"/>
              <a:t>          (11)</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p_opptr</a:t>
            </a:r>
            <a:r>
              <a:rPr lang="en-US" altLang="zh-CN" sz="2800" dirty="0" smtClean="0"/>
              <a:t>,*</a:t>
            </a:r>
            <a:r>
              <a:rPr lang="en-US" altLang="zh-CN" sz="2800" dirty="0" err="1" smtClean="0"/>
              <a:t>p_pptr</a:t>
            </a:r>
            <a:r>
              <a:rPr lang="en-US" altLang="zh-CN" sz="2800" dirty="0" smtClean="0"/>
              <a:t>,*</a:t>
            </a:r>
            <a:r>
              <a:rPr lang="en-US" altLang="zh-CN" sz="2800" dirty="0" err="1" smtClean="0"/>
              <a:t>p_cptr</a:t>
            </a:r>
            <a:r>
              <a:rPr lang="en-US" altLang="zh-CN" sz="2800" dirty="0" smtClean="0"/>
              <a:t>,*</a:t>
            </a:r>
            <a:r>
              <a:rPr lang="en-US" altLang="zh-CN" sz="2800" dirty="0" err="1" smtClean="0"/>
              <a:t>p_ysptr</a:t>
            </a:r>
            <a:r>
              <a:rPr lang="en-US" altLang="zh-CN" sz="2800" dirty="0" smtClean="0"/>
              <a:t>,*</a:t>
            </a:r>
            <a:r>
              <a:rPr lang="en-US" altLang="zh-CN" sz="2800" dirty="0" err="1" smtClean="0"/>
              <a:t>p_ptr</a:t>
            </a:r>
            <a:r>
              <a:rPr lang="en-US" altLang="zh-CN" sz="2800" dirty="0" smtClean="0"/>
              <a:t>: relations among the process family [</a:t>
            </a:r>
            <a:r>
              <a:rPr lang="zh-CN" altLang="en-US" sz="2000" b="1" dirty="0" smtClean="0"/>
              <a:t>指明进程家族间的关系</a:t>
            </a:r>
            <a:r>
              <a:rPr lang="zh-CN" altLang="en-US" sz="2000" dirty="0" smtClean="0"/>
              <a:t>，分别为指向祖父进程、父进程、子进程以及新老进程的指针</a:t>
            </a:r>
            <a:r>
              <a:rPr lang="en-US" altLang="zh-CN" sz="2800" dirty="0" smtClean="0"/>
              <a:t>]</a:t>
            </a:r>
            <a:endParaRPr lang="zh-CN" altLang="en-US" sz="2800" dirty="0"/>
          </a:p>
        </p:txBody>
      </p:sp>
      <p:sp>
        <p:nvSpPr>
          <p:cNvPr id="7" name="Rectangle 6"/>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19</a:t>
            </a:fld>
            <a:endParaRPr lang="zh-CN" altLang="en-US"/>
          </a:p>
        </p:txBody>
      </p:sp>
      <p:sp>
        <p:nvSpPr>
          <p:cNvPr id="8" name="Cloud 10"/>
          <p:cNvSpPr/>
          <p:nvPr/>
        </p:nvSpPr>
        <p:spPr>
          <a:xfrm>
            <a:off x="3903146" y="109152"/>
            <a:ext cx="6264696" cy="2607610"/>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I hope you could infer the related operations for PCB data structure. You’ve been trained in DSA course</a:t>
            </a:r>
            <a:endParaRPr lang="zh-CN" altLang="en-US" sz="2800" dirty="0"/>
          </a:p>
        </p:txBody>
      </p:sp>
    </p:spTree>
    <p:extLst>
      <p:ext uri="{BB962C8B-B14F-4D97-AF65-F5344CB8AC3E}">
        <p14:creationId xmlns:p14="http://schemas.microsoft.com/office/powerpoint/2010/main" val="40453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rgbClr val="0070C0"/>
                </a:solidFill>
              </a:rPr>
              <a:t>Process [</a:t>
            </a:r>
            <a:r>
              <a:rPr lang="zh-CN" altLang="en-US" sz="2000" b="1" dirty="0">
                <a:solidFill>
                  <a:srgbClr val="0070C0"/>
                </a:solidFill>
              </a:rPr>
              <a:t>进程</a:t>
            </a:r>
            <a:r>
              <a:rPr lang="en-US" altLang="zh-CN" dirty="0">
                <a:solidFill>
                  <a:srgbClr val="0070C0"/>
                </a:solidFill>
              </a:rPr>
              <a:t>] </a:t>
            </a:r>
            <a:r>
              <a:rPr lang="en-US" altLang="zh-CN" dirty="0" smtClean="0">
                <a:solidFill>
                  <a:srgbClr val="0070C0"/>
                </a:solidFill>
              </a:rPr>
              <a:t> is the traditional </a:t>
            </a:r>
            <a:r>
              <a:rPr lang="en-US" altLang="zh-CN" dirty="0">
                <a:solidFill>
                  <a:srgbClr val="0070C0"/>
                </a:solidFill>
              </a:rPr>
              <a:t>concept</a:t>
            </a:r>
            <a:endParaRPr lang="en-US" altLang="zh-CN" dirty="0" smtClean="0">
              <a:solidFill>
                <a:srgbClr val="0070C0"/>
              </a:solidFill>
            </a:endParaRPr>
          </a:p>
          <a:p>
            <a:pPr lvl="2"/>
            <a:r>
              <a:rPr lang="en-US" altLang="zh-CN" dirty="0" smtClean="0">
                <a:solidFill>
                  <a:srgbClr val="0070C0"/>
                </a:solidFill>
              </a:rPr>
              <a:t>The identification to manage the needed information to run one program (</a:t>
            </a:r>
            <a:r>
              <a:rPr lang="en-US" altLang="zh-CN" b="1" dirty="0" smtClean="0"/>
              <a:t>OS’s or user’s</a:t>
            </a:r>
            <a:r>
              <a:rPr lang="en-US" altLang="zh-CN" dirty="0" smtClean="0">
                <a:solidFill>
                  <a:srgbClr val="0070C0"/>
                </a:solidFill>
              </a:rPr>
              <a:t>)</a:t>
            </a:r>
          </a:p>
          <a:p>
            <a:pPr lvl="3"/>
            <a:r>
              <a:rPr lang="en-US" altLang="zh-CN" b="1" u="sng" dirty="0" smtClean="0">
                <a:solidFill>
                  <a:srgbClr val="0070C0"/>
                </a:solidFill>
              </a:rPr>
              <a:t>PCB</a:t>
            </a:r>
            <a:r>
              <a:rPr lang="en-US" altLang="zh-CN" dirty="0" smtClean="0">
                <a:solidFill>
                  <a:srgbClr val="0070C0"/>
                </a:solidFill>
              </a:rPr>
              <a:t> is the data structure to record the necessary information: resources (MM, ownership, security, …), execution stages/states, …</a:t>
            </a:r>
            <a:endParaRPr lang="en-US" altLang="zh-CN" dirty="0">
              <a:solidFill>
                <a:srgbClr val="0070C0"/>
              </a:solidFill>
            </a:endParaRPr>
          </a:p>
          <a:p>
            <a:pPr lvl="2"/>
            <a:r>
              <a:rPr lang="en-US" altLang="zh-CN" dirty="0" smtClean="0">
                <a:solidFill>
                  <a:schemeClr val="accent6">
                    <a:lumMod val="75000"/>
                  </a:schemeClr>
                </a:solidFill>
              </a:rPr>
              <a:t>Additional data structures and algorithms are needed to manage the concurrent execution of many programs</a:t>
            </a:r>
          </a:p>
          <a:p>
            <a:pPr lvl="3"/>
            <a:r>
              <a:rPr lang="en-US" altLang="zh-CN" dirty="0" smtClean="0">
                <a:solidFill>
                  <a:schemeClr val="accent6">
                    <a:lumMod val="75000"/>
                  </a:schemeClr>
                </a:solidFill>
              </a:rPr>
              <a:t>Queues, and schedulers </a:t>
            </a:r>
          </a:p>
          <a:p>
            <a:pPr lvl="3"/>
            <a:r>
              <a:rPr lang="en-US" altLang="zh-CN" dirty="0" smtClean="0">
                <a:solidFill>
                  <a:schemeClr val="accent6">
                    <a:lumMod val="75000"/>
                  </a:schemeClr>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chemeClr val="accent6">
                    <a:lumMod val="75000"/>
                  </a:schemeClr>
                </a:solidFill>
              </a:rPr>
              <a:t>Process [</a:t>
            </a:r>
            <a:r>
              <a:rPr lang="zh-CN" altLang="en-US" sz="2000" b="1" dirty="0">
                <a:solidFill>
                  <a:schemeClr val="accent6">
                    <a:lumMod val="75000"/>
                  </a:schemeClr>
                </a:solidFill>
              </a:rPr>
              <a:t>进程</a:t>
            </a:r>
            <a:r>
              <a:rPr lang="en-US" altLang="zh-CN" dirty="0">
                <a:solidFill>
                  <a:schemeClr val="accent6">
                    <a:lumMod val="75000"/>
                  </a:schemeClr>
                </a:solidFill>
              </a:rPr>
              <a:t>] </a:t>
            </a:r>
            <a:r>
              <a:rPr lang="en-US" altLang="zh-CN" dirty="0" smtClean="0">
                <a:solidFill>
                  <a:schemeClr val="accent6">
                    <a:lumMod val="75000"/>
                  </a:schemeClr>
                </a:solidFill>
              </a:rPr>
              <a:t> is the traditional </a:t>
            </a:r>
            <a:r>
              <a:rPr lang="en-US" altLang="zh-CN" dirty="0">
                <a:solidFill>
                  <a:schemeClr val="accent6">
                    <a:lumMod val="75000"/>
                  </a:schemeClr>
                </a:solidFill>
              </a:rPr>
              <a:t>concept</a:t>
            </a:r>
            <a:endParaRPr lang="en-US" altLang="zh-CN" dirty="0" smtClean="0">
              <a:solidFill>
                <a:schemeClr val="accent6">
                  <a:lumMod val="75000"/>
                </a:schemeClr>
              </a:solidFill>
            </a:endParaRPr>
          </a:p>
          <a:p>
            <a:pPr lvl="2"/>
            <a:r>
              <a:rPr lang="en-US" altLang="zh-CN" dirty="0" smtClean="0">
                <a:solidFill>
                  <a:schemeClr val="accent6">
                    <a:lumMod val="75000"/>
                  </a:schemeClr>
                </a:solidFill>
              </a:rPr>
              <a:t>The identification to manage the needed information to run one program</a:t>
            </a:r>
          </a:p>
          <a:p>
            <a:pPr lvl="3"/>
            <a:r>
              <a:rPr lang="en-US" altLang="zh-CN" b="1" u="sng" dirty="0" smtClean="0">
                <a:solidFill>
                  <a:schemeClr val="accent6">
                    <a:lumMod val="75000"/>
                  </a:schemeClr>
                </a:solidFill>
              </a:rPr>
              <a:t>PCB</a:t>
            </a:r>
            <a:r>
              <a:rPr lang="en-US" altLang="zh-CN" dirty="0" smtClean="0">
                <a:solidFill>
                  <a:schemeClr val="accent6">
                    <a:lumMod val="75000"/>
                  </a:schemeClr>
                </a:solidFill>
              </a:rPr>
              <a:t> is the data structure to record the necessary information: resources (MM, ownership, security, …), execution stages/states, …</a:t>
            </a:r>
            <a:endParaRPr lang="en-US" altLang="zh-CN" dirty="0">
              <a:solidFill>
                <a:schemeClr val="accent6">
                  <a:lumMod val="75000"/>
                </a:schemeClr>
              </a:solidFill>
            </a:endParaRPr>
          </a:p>
          <a:p>
            <a:pPr lvl="2"/>
            <a:r>
              <a:rPr lang="en-US" altLang="zh-CN" dirty="0" smtClean="0">
                <a:solidFill>
                  <a:srgbClr val="0070C0"/>
                </a:solidFill>
              </a:rPr>
              <a:t>Additional data structures and algorithms are needed to manage the concurrent execution of many programs</a:t>
            </a:r>
          </a:p>
          <a:p>
            <a:pPr lvl="3"/>
            <a:r>
              <a:rPr lang="en-US" altLang="zh-CN" dirty="0" smtClean="0">
                <a:solidFill>
                  <a:srgbClr val="0070C0"/>
                </a:solidFill>
              </a:rPr>
              <a:t>Queues, and schedulers </a:t>
            </a:r>
          </a:p>
          <a:p>
            <a:pPr lvl="3"/>
            <a:r>
              <a:rPr lang="en-US" altLang="zh-CN" dirty="0" smtClean="0">
                <a:solidFill>
                  <a:schemeClr val="accent6">
                    <a:lumMod val="75000"/>
                  </a:schemeClr>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extLst>
      <p:ext uri="{BB962C8B-B14F-4D97-AF65-F5344CB8AC3E}">
        <p14:creationId xmlns:p14="http://schemas.microsoft.com/office/powerpoint/2010/main" val="3077044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Five-State Model</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49890" name="Picture 2"/>
          <p:cNvPicPr>
            <a:picLocks noGrp="1" noChangeAspect="1" noChangeArrowheads="1"/>
          </p:cNvPicPr>
          <p:nvPr>
            <p:ph idx="1"/>
          </p:nvPr>
        </p:nvPicPr>
        <p:blipFill>
          <a:blip r:embed="rId3" cstate="print"/>
          <a:srcRect/>
          <a:stretch>
            <a:fillRect/>
          </a:stretch>
        </p:blipFill>
        <p:spPr bwMode="auto">
          <a:xfrm>
            <a:off x="0" y="1285860"/>
            <a:ext cx="9144000" cy="3883588"/>
          </a:xfrm>
          <a:prstGeom prst="rect">
            <a:avLst/>
          </a:prstGeom>
          <a:noFill/>
          <a:ln w="9525">
            <a:noFill/>
            <a:miter lim="800000"/>
            <a:headEnd/>
            <a:tailEnd/>
          </a:ln>
          <a:effectLst/>
        </p:spPr>
      </p:pic>
      <p:sp>
        <p:nvSpPr>
          <p:cNvPr id="6" name="TextBox 5"/>
          <p:cNvSpPr txBox="1"/>
          <p:nvPr/>
        </p:nvSpPr>
        <p:spPr>
          <a:xfrm>
            <a:off x="1285852" y="5403851"/>
            <a:ext cx="7358114" cy="954107"/>
          </a:xfrm>
          <a:prstGeom prst="rect">
            <a:avLst/>
          </a:prstGeom>
          <a:noFill/>
        </p:spPr>
        <p:txBody>
          <a:bodyPr wrap="square" rtlCol="0">
            <a:spAutoFit/>
          </a:bodyPr>
          <a:lstStyle/>
          <a:p>
            <a:r>
              <a:rPr lang="en-US" altLang="zh-CN" sz="2800" dirty="0" smtClean="0"/>
              <a:t>It’s also OK to use following 5  states: Running, Ready, </a:t>
            </a:r>
            <a:r>
              <a:rPr lang="en-US" altLang="zh-CN" sz="2800" b="1" dirty="0" smtClean="0">
                <a:solidFill>
                  <a:srgbClr val="C00000"/>
                </a:solidFill>
              </a:rPr>
              <a:t>Blocked</a:t>
            </a:r>
            <a:r>
              <a:rPr lang="en-US" altLang="zh-CN" sz="2800" dirty="0" smtClean="0"/>
              <a:t>, New, </a:t>
            </a:r>
            <a:r>
              <a:rPr lang="en-US" altLang="zh-CN" sz="2800" b="1" dirty="0" smtClean="0">
                <a:solidFill>
                  <a:srgbClr val="C00000"/>
                </a:solidFill>
              </a:rPr>
              <a:t>Exit</a:t>
            </a:r>
            <a:endParaRPr lang="zh-CN" altLang="en-US" sz="2800" b="1" dirty="0">
              <a:solidFill>
                <a:srgbClr val="C00000"/>
              </a:solidFill>
            </a:endParaRPr>
          </a:p>
        </p:txBody>
      </p:sp>
      <p:sp>
        <p:nvSpPr>
          <p:cNvPr id="7" name="Cloud Callout 6"/>
          <p:cNvSpPr/>
          <p:nvPr/>
        </p:nvSpPr>
        <p:spPr>
          <a:xfrm>
            <a:off x="4071934" y="-428652"/>
            <a:ext cx="6286544" cy="4071942"/>
          </a:xfrm>
          <a:prstGeom prst="cloudCallout">
            <a:avLst>
              <a:gd name="adj1" fmla="val -56125"/>
              <a:gd name="adj2" fmla="val 2326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Since usually there may be several processes in these states, some data structures are needed to represent those state-related processes </a:t>
            </a:r>
            <a:endParaRPr lang="zh-CN" altLang="en-US" sz="3200" dirty="0"/>
          </a:p>
        </p:txBody>
      </p:sp>
    </p:spTree>
    <p:extLst>
      <p:ext uri="{BB962C8B-B14F-4D97-AF65-F5344CB8AC3E}">
        <p14:creationId xmlns:p14="http://schemas.microsoft.com/office/powerpoint/2010/main" val="27654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9" presetClass="entr" presetSubtype="0" ac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857256"/>
          </a:xfrm>
        </p:spPr>
        <p:txBody>
          <a:bodyPr>
            <a:noAutofit/>
          </a:bodyPr>
          <a:lstStyle/>
          <a:p>
            <a:r>
              <a:rPr lang="en-US" altLang="zh-CN" dirty="0" smtClean="0">
                <a:solidFill>
                  <a:srgbClr val="7030A0"/>
                </a:solidFill>
              </a:rPr>
              <a:t>Supplement</a:t>
            </a:r>
            <a:r>
              <a:rPr lang="en-US" altLang="zh-CN" dirty="0" smtClean="0"/>
              <a:t>: </a:t>
            </a:r>
            <a:r>
              <a:rPr lang="en-US" altLang="zh-CN" sz="3600" dirty="0" smtClean="0"/>
              <a:t/>
            </a:r>
            <a:br>
              <a:rPr lang="en-US" altLang="zh-CN" sz="3600" dirty="0" smtClean="0"/>
            </a:br>
            <a:r>
              <a:rPr lang="en-US" altLang="zh-CN" sz="3200" dirty="0" smtClean="0"/>
              <a:t>D</a:t>
            </a:r>
            <a:r>
              <a:rPr lang="en-US" altLang="zh-CN" sz="2800" dirty="0" smtClean="0"/>
              <a:t>ata structures to manage those state-related processes </a:t>
            </a:r>
            <a:endParaRPr lang="zh-CN" altLang="en-US" sz="3200" dirty="0"/>
          </a:p>
        </p:txBody>
      </p:sp>
      <p:sp>
        <p:nvSpPr>
          <p:cNvPr id="3" name="Content Placeholder 2"/>
          <p:cNvSpPr>
            <a:spLocks noGrp="1"/>
          </p:cNvSpPr>
          <p:nvPr>
            <p:ph idx="1"/>
          </p:nvPr>
        </p:nvSpPr>
        <p:spPr>
          <a:xfrm>
            <a:off x="457200" y="1214422"/>
            <a:ext cx="8686800" cy="4697427"/>
          </a:xfrm>
        </p:spPr>
        <p:txBody>
          <a:bodyPr/>
          <a:lstStyle/>
          <a:p>
            <a:r>
              <a:rPr lang="en-US" altLang="zh-CN" sz="4800" b="1" dirty="0" smtClean="0">
                <a:solidFill>
                  <a:srgbClr val="FF0000"/>
                </a:solidFill>
              </a:rPr>
              <a:t>Queue</a:t>
            </a:r>
            <a:r>
              <a:rPr lang="en-US" altLang="zh-CN" dirty="0" smtClean="0"/>
              <a:t>! </a:t>
            </a:r>
            <a:r>
              <a:rPr lang="en-US" altLang="zh-CN" dirty="0" smtClean="0">
                <a:sym typeface="Wingdings" pitchFamily="2" charset="2"/>
              </a:rPr>
              <a:t> </a:t>
            </a:r>
            <a:r>
              <a:rPr lang="en-US" altLang="zh-CN" dirty="0" smtClean="0">
                <a:solidFill>
                  <a:schemeClr val="accent6">
                    <a:lumMod val="75000"/>
                  </a:schemeClr>
                </a:solidFill>
              </a:rPr>
              <a:t>You have learned it</a:t>
            </a:r>
            <a:endParaRPr lang="zh-CN" altLang="en-US" dirty="0">
              <a:solidFill>
                <a:schemeClr val="accent6">
                  <a:lumMod val="75000"/>
                </a:schemeClr>
              </a:solidFill>
            </a:endParaRPr>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graphicFrame>
        <p:nvGraphicFramePr>
          <p:cNvPr id="550914" name="Object 2"/>
          <p:cNvGraphicFramePr>
            <a:graphicFrameLocks noChangeAspect="1"/>
          </p:cNvGraphicFramePr>
          <p:nvPr/>
        </p:nvGraphicFramePr>
        <p:xfrm>
          <a:off x="1113948" y="1855100"/>
          <a:ext cx="7512073" cy="4825743"/>
        </p:xfrm>
        <a:graphic>
          <a:graphicData uri="http://schemas.openxmlformats.org/presentationml/2006/ole">
            <mc:AlternateContent xmlns:mc="http://schemas.openxmlformats.org/markup-compatibility/2006">
              <mc:Choice xmlns:v="urn:schemas-microsoft-com:vml" Requires="v">
                <p:oleObj spid="_x0000_s754805" name="Artwork" r:id="rId4" imgW="8380952" imgH="5638095" progId="">
                  <p:embed/>
                </p:oleObj>
              </mc:Choice>
              <mc:Fallback>
                <p:oleObj name="Artwork" r:id="rId4" imgW="8380952" imgH="5638095"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948" y="1855100"/>
                        <a:ext cx="7512073" cy="482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Cloud 10"/>
          <p:cNvSpPr/>
          <p:nvPr/>
        </p:nvSpPr>
        <p:spPr>
          <a:xfrm>
            <a:off x="-828600" y="4073198"/>
            <a:ext cx="5832647" cy="275162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I think you remember how to move PCBs among these queues, right?</a:t>
            </a:r>
            <a:endParaRPr lang="zh-CN" altLang="en-US" sz="3200" dirty="0"/>
          </a:p>
        </p:txBody>
      </p:sp>
      <p:pic>
        <p:nvPicPr>
          <p:cNvPr id="754732" name="Picture 44" descr="C:\Users\mlinking\Documents\Notebook.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528" y="2251075"/>
            <a:ext cx="105727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24149 -0.00185 " pathEditMode="relative" rAng="0" ptsTypes="AA">
                                      <p:cBhvr>
                                        <p:cTn id="6" dur="2000" fill="hold"/>
                                        <p:tgtEl>
                                          <p:spTgt spid="754732"/>
                                        </p:tgtEl>
                                        <p:attrNameLst>
                                          <p:attrName>ppt_x</p:attrName>
                                          <p:attrName>ppt_y</p:attrName>
                                        </p:attrNameLst>
                                      </p:cBhvr>
                                      <p:rCtr x="12066" y="-9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3889 2.59259E-6 L 0.47257 -0.00185 " pathEditMode="relative" rAng="0" ptsTypes="AA">
                                      <p:cBhvr>
                                        <p:cTn id="10" dur="2000" fill="hold"/>
                                        <p:tgtEl>
                                          <p:spTgt spid="754732"/>
                                        </p:tgtEl>
                                        <p:attrNameLst>
                                          <p:attrName>ppt_x</p:attrName>
                                          <p:attrName>ppt_y</p:attrName>
                                        </p:attrNameLst>
                                      </p:cBhvr>
                                      <p:rCtr x="11684" y="-9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47153 0.00185 L 0.71302 2.59259E-6 " pathEditMode="relative" rAng="0" ptsTypes="AA">
                                      <p:cBhvr>
                                        <p:cTn id="14" dur="2000" fill="hold"/>
                                        <p:tgtEl>
                                          <p:spTgt spid="754732"/>
                                        </p:tgtEl>
                                        <p:attrNameLst>
                                          <p:attrName>ppt_x</p:attrName>
                                          <p:attrName>ppt_y</p:attrName>
                                        </p:attrNameLst>
                                      </p:cBhvr>
                                      <p:rCtr x="12066" y="-93"/>
                                    </p:animMotion>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0" y="357166"/>
            <a:ext cx="8382000" cy="609600"/>
          </a:xfrm>
        </p:spPr>
        <p:txBody>
          <a:bodyPr>
            <a:noAutofit/>
          </a:bodyPr>
          <a:lstStyle/>
          <a:p>
            <a:r>
              <a:rPr lang="en-US" altLang="zh-CN" sz="4000" dirty="0" smtClean="0"/>
              <a:t>Three kinds of schedulers</a:t>
            </a:r>
            <a:endParaRPr lang="en-US" altLang="zh-CN" sz="4000" dirty="0">
              <a:ea typeface="宋体" charset="-122"/>
            </a:endParaRPr>
          </a:p>
        </p:txBody>
      </p:sp>
      <p:sp>
        <p:nvSpPr>
          <p:cNvPr id="331779" name="Rectangle 3"/>
          <p:cNvSpPr>
            <a:spLocks noGrp="1" noChangeArrowheads="1"/>
          </p:cNvSpPr>
          <p:nvPr>
            <p:ph type="body" idx="1"/>
          </p:nvPr>
        </p:nvSpPr>
        <p:spPr>
          <a:xfrm>
            <a:off x="357158" y="1071546"/>
            <a:ext cx="8786842" cy="5216525"/>
          </a:xfrm>
        </p:spPr>
        <p:txBody>
          <a:bodyPr/>
          <a:lstStyle/>
          <a:p>
            <a:pPr marL="609600" indent="-609600">
              <a:buFontTx/>
              <a:buAutoNum type="arabicPeriod"/>
            </a:pPr>
            <a:r>
              <a:rPr lang="en-US" altLang="zh-CN" dirty="0">
                <a:ea typeface="宋体" charset="-122"/>
              </a:rPr>
              <a:t>Long-term scheduler (</a:t>
            </a:r>
            <a:r>
              <a:rPr lang="en-US" altLang="zh-CN" dirty="0">
                <a:solidFill>
                  <a:schemeClr val="accent6">
                    <a:lumMod val="75000"/>
                  </a:schemeClr>
                </a:solidFill>
                <a:ea typeface="宋体" charset="-122"/>
              </a:rPr>
              <a:t>jobs scheduler</a:t>
            </a:r>
            <a:r>
              <a:rPr lang="en-US" altLang="zh-CN" dirty="0">
                <a:ea typeface="宋体" charset="-122"/>
              </a:rPr>
              <a:t>) – selects which programs/processes should be brought into the </a:t>
            </a:r>
            <a:r>
              <a:rPr lang="en-US" altLang="zh-CN" b="1" dirty="0">
                <a:ea typeface="宋体" charset="-122"/>
              </a:rPr>
              <a:t>ready queue</a:t>
            </a:r>
            <a:r>
              <a:rPr lang="en-US" altLang="zh-CN" dirty="0">
                <a:ea typeface="宋体" charset="-122"/>
              </a:rPr>
              <a:t>.</a:t>
            </a:r>
          </a:p>
          <a:p>
            <a:pPr marL="609600" indent="-609600">
              <a:buFontTx/>
              <a:buAutoNum type="arabicPeriod"/>
            </a:pPr>
            <a:r>
              <a:rPr lang="en-US" altLang="zh-CN" dirty="0">
                <a:ea typeface="宋体" charset="-122"/>
              </a:rPr>
              <a:t>Medium-term scheduler (</a:t>
            </a:r>
            <a:r>
              <a:rPr lang="en-US" altLang="zh-CN" dirty="0">
                <a:solidFill>
                  <a:schemeClr val="accent6">
                    <a:lumMod val="75000"/>
                  </a:schemeClr>
                </a:solidFill>
                <a:ea typeface="宋体" charset="-122"/>
              </a:rPr>
              <a:t>emergency scheduler</a:t>
            </a:r>
            <a:r>
              <a:rPr lang="en-US" altLang="zh-CN" dirty="0">
                <a:ea typeface="宋体" charset="-122"/>
              </a:rPr>
              <a:t>) – selects which job/process should be </a:t>
            </a:r>
            <a:r>
              <a:rPr lang="en-US" altLang="zh-CN" b="1" dirty="0">
                <a:ea typeface="宋体" charset="-122"/>
              </a:rPr>
              <a:t>swapped</a:t>
            </a:r>
            <a:r>
              <a:rPr lang="en-US" altLang="zh-CN" dirty="0">
                <a:ea typeface="宋体" charset="-122"/>
              </a:rPr>
              <a:t> out if system is loaded.</a:t>
            </a:r>
          </a:p>
          <a:p>
            <a:pPr marL="609600" indent="-609600">
              <a:buFontTx/>
              <a:buAutoNum type="arabicPeriod"/>
            </a:pPr>
            <a:r>
              <a:rPr lang="en-US" altLang="zh-CN" dirty="0">
                <a:ea typeface="宋体" charset="-122"/>
              </a:rPr>
              <a:t>Short-term scheduler (</a:t>
            </a:r>
            <a:r>
              <a:rPr lang="en-US" altLang="zh-CN" dirty="0">
                <a:solidFill>
                  <a:schemeClr val="accent6">
                    <a:lumMod val="75000"/>
                  </a:schemeClr>
                </a:solidFill>
                <a:ea typeface="宋体" charset="-122"/>
              </a:rPr>
              <a:t>CPU scheduler</a:t>
            </a:r>
            <a:r>
              <a:rPr lang="en-US" altLang="zh-CN" dirty="0">
                <a:ea typeface="宋体" charset="-122"/>
              </a:rPr>
              <a:t>) – selects which process should be </a:t>
            </a:r>
            <a:r>
              <a:rPr lang="en-US" altLang="zh-CN" b="1" dirty="0">
                <a:ea typeface="宋体" charset="-122"/>
              </a:rPr>
              <a:t>executed </a:t>
            </a:r>
            <a:r>
              <a:rPr lang="en-US" altLang="zh-CN" dirty="0">
                <a:ea typeface="宋体" charset="-122"/>
              </a:rPr>
              <a:t>next and allocates CPU.</a:t>
            </a:r>
          </a:p>
          <a:p>
            <a:pPr marL="609600" indent="-609600"/>
            <a:endParaRPr lang="en-US" altLang="zh-CN" dirty="0">
              <a:ea typeface="宋体" charset="-122"/>
            </a:endParaRPr>
          </a:p>
        </p:txBody>
      </p:sp>
      <p:sp>
        <p:nvSpPr>
          <p:cNvPr id="5" name="Rectangle 4"/>
          <p:cNvSpPr/>
          <p:nvPr/>
        </p:nvSpPr>
        <p:spPr>
          <a:xfrm>
            <a:off x="4572000" y="5786454"/>
            <a:ext cx="4572000" cy="307777"/>
          </a:xfrm>
          <a:prstGeom prst="rect">
            <a:avLst/>
          </a:prstGeom>
        </p:spPr>
        <p:txBody>
          <a:bodyPr>
            <a:spAutoFit/>
          </a:bodyPr>
          <a:lstStyle/>
          <a:p>
            <a:r>
              <a:rPr lang="en-US" altLang="zh-CN" sz="1400" dirty="0" smtClean="0">
                <a:solidFill>
                  <a:schemeClr val="bg1">
                    <a:lumMod val="75000"/>
                  </a:schemeClr>
                </a:solidFill>
              </a:rPr>
              <a:t>PPTs from others\From Ariel J. Frank\OS381\os3-2.ppt</a:t>
            </a:r>
            <a:endParaRPr lang="zh-CN" altLang="en-US" sz="1400" dirty="0">
              <a:solidFill>
                <a:schemeClr val="bg1">
                  <a:lumMod val="75000"/>
                </a:scheme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23</a:t>
            </a:fld>
            <a:endParaRPr lang="zh-CN" altLang="en-US"/>
          </a:p>
        </p:txBody>
      </p:sp>
      <p:sp>
        <p:nvSpPr>
          <p:cNvPr id="7" name="Footer Placeholder 6"/>
          <p:cNvSpPr>
            <a:spLocks noGrp="1"/>
          </p:cNvSpPr>
          <p:nvPr>
            <p:ph type="ftr" sz="quarter" idx="11"/>
          </p:nvPr>
        </p:nvSpPr>
        <p:spPr/>
        <p:txBody>
          <a:bodyPr/>
          <a:lstStyle/>
          <a:p>
            <a:r>
              <a:rPr lang="en-US" altLang="zh-CN" smtClean="0"/>
              <a:t>Operating system Part IV Process management</a:t>
            </a:r>
            <a:endParaRPr lang="zh-CN" altLang="en-US"/>
          </a:p>
        </p:txBody>
      </p:sp>
    </p:spTree>
    <p:custDataLst>
      <p:tags r:id="rId1"/>
    </p:custDataLst>
    <p:extLst>
      <p:ext uri="{BB962C8B-B14F-4D97-AF65-F5344CB8AC3E}">
        <p14:creationId xmlns:p14="http://schemas.microsoft.com/office/powerpoint/2010/main" val="297644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688"/>
            <a:ext cx="9144000" cy="654032"/>
          </a:xfrm>
        </p:spPr>
        <p:txBody>
          <a:bodyPr>
            <a:normAutofit fontScale="90000"/>
          </a:bodyPr>
          <a:lstStyle/>
          <a:p>
            <a:r>
              <a:rPr lang="en-US" altLang="zh-CN" dirty="0" smtClean="0"/>
              <a:t>Those queues are used by </a:t>
            </a:r>
            <a:br>
              <a:rPr lang="en-US" altLang="zh-CN" dirty="0" smtClean="0"/>
            </a:br>
            <a:r>
              <a:rPr lang="en-US" altLang="zh-CN" dirty="0" smtClean="0"/>
              <a:t>Three kinds of schedulers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7059" name="Picture 3" descr="F:\ForMe\Downloads\HD_256x256.gif"/>
          <p:cNvPicPr>
            <a:picLocks noChangeAspect="1" noChangeArrowheads="1"/>
          </p:cNvPicPr>
          <p:nvPr/>
        </p:nvPicPr>
        <p:blipFill>
          <a:blip r:embed="rId3" cstate="print"/>
          <a:srcRect/>
          <a:stretch>
            <a:fillRect/>
          </a:stretch>
        </p:blipFill>
        <p:spPr bwMode="auto">
          <a:xfrm>
            <a:off x="1071538" y="1940944"/>
            <a:ext cx="1643074" cy="1643073"/>
          </a:xfrm>
          <a:prstGeom prst="rect">
            <a:avLst/>
          </a:prstGeom>
          <a:noFill/>
        </p:spPr>
      </p:pic>
      <p:pic>
        <p:nvPicPr>
          <p:cNvPr id="557060" name="Picture 4"/>
          <p:cNvPicPr>
            <a:picLocks noChangeAspect="1" noChangeArrowheads="1"/>
          </p:cNvPicPr>
          <p:nvPr/>
        </p:nvPicPr>
        <p:blipFill>
          <a:blip r:embed="rId4" cstate="print"/>
          <a:srcRect/>
          <a:stretch>
            <a:fillRect/>
          </a:stretch>
        </p:blipFill>
        <p:spPr bwMode="auto">
          <a:xfrm rot="18000000">
            <a:off x="2977554" y="2189909"/>
            <a:ext cx="2901162" cy="1457328"/>
          </a:xfrm>
          <a:prstGeom prst="rect">
            <a:avLst/>
          </a:prstGeom>
          <a:noFill/>
          <a:ln w="9525">
            <a:noFill/>
            <a:miter lim="800000"/>
            <a:headEnd/>
            <a:tailEnd/>
          </a:ln>
          <a:effectLst/>
        </p:spPr>
      </p:pic>
      <p:pic>
        <p:nvPicPr>
          <p:cNvPr id="557061" name="Picture 5" descr="F:\ForMe\Downloads\CPU.gif"/>
          <p:cNvPicPr>
            <a:picLocks noChangeAspect="1" noChangeArrowheads="1"/>
          </p:cNvPicPr>
          <p:nvPr/>
        </p:nvPicPr>
        <p:blipFill>
          <a:blip r:embed="rId5" cstate="print"/>
          <a:srcRect/>
          <a:stretch>
            <a:fillRect/>
          </a:stretch>
        </p:blipFill>
        <p:spPr bwMode="auto">
          <a:xfrm>
            <a:off x="6143636" y="1798068"/>
            <a:ext cx="2000264" cy="2000264"/>
          </a:xfrm>
          <a:prstGeom prst="rect">
            <a:avLst/>
          </a:prstGeom>
          <a:noFill/>
        </p:spPr>
      </p:pic>
      <p:sp>
        <p:nvSpPr>
          <p:cNvPr id="9" name="TextBox 8"/>
          <p:cNvSpPr txBox="1"/>
          <p:nvPr/>
        </p:nvSpPr>
        <p:spPr>
          <a:xfrm>
            <a:off x="1214414" y="1369440"/>
            <a:ext cx="1627753" cy="646331"/>
          </a:xfrm>
          <a:prstGeom prst="rect">
            <a:avLst/>
          </a:prstGeom>
          <a:noFill/>
        </p:spPr>
        <p:txBody>
          <a:bodyPr wrap="none" rtlCol="0">
            <a:spAutoFit/>
          </a:bodyPr>
          <a:lstStyle/>
          <a:p>
            <a:pPr algn="ctr"/>
            <a:r>
              <a:rPr lang="en-US" altLang="zh-CN" b="1" dirty="0" smtClean="0"/>
              <a:t>Storage media</a:t>
            </a:r>
          </a:p>
          <a:p>
            <a:pPr algn="ctr"/>
            <a:r>
              <a:rPr lang="en-US" altLang="zh-CN" dirty="0" smtClean="0"/>
              <a:t>(Magnetic disk)</a:t>
            </a:r>
            <a:endParaRPr lang="zh-CN" altLang="en-US" dirty="0"/>
          </a:p>
        </p:txBody>
      </p:sp>
      <p:sp>
        <p:nvSpPr>
          <p:cNvPr id="10" name="TextBox 9"/>
          <p:cNvSpPr txBox="1"/>
          <p:nvPr/>
        </p:nvSpPr>
        <p:spPr>
          <a:xfrm>
            <a:off x="4037846" y="928670"/>
            <a:ext cx="1553054" cy="369332"/>
          </a:xfrm>
          <a:prstGeom prst="rect">
            <a:avLst/>
          </a:prstGeom>
          <a:noFill/>
        </p:spPr>
        <p:txBody>
          <a:bodyPr wrap="none" rtlCol="0">
            <a:spAutoFit/>
          </a:bodyPr>
          <a:lstStyle/>
          <a:p>
            <a:pPr algn="ctr"/>
            <a:r>
              <a:rPr lang="en-US" altLang="zh-CN" b="1" dirty="0" smtClean="0"/>
              <a:t>Main Memory</a:t>
            </a:r>
          </a:p>
        </p:txBody>
      </p:sp>
      <p:sp>
        <p:nvSpPr>
          <p:cNvPr id="11" name="TextBox 10"/>
          <p:cNvSpPr txBox="1"/>
          <p:nvPr/>
        </p:nvSpPr>
        <p:spPr>
          <a:xfrm>
            <a:off x="6786578" y="1714488"/>
            <a:ext cx="580607" cy="369332"/>
          </a:xfrm>
          <a:prstGeom prst="rect">
            <a:avLst/>
          </a:prstGeom>
          <a:noFill/>
        </p:spPr>
        <p:txBody>
          <a:bodyPr wrap="none" rtlCol="0">
            <a:spAutoFit/>
          </a:bodyPr>
          <a:lstStyle/>
          <a:p>
            <a:pPr algn="ctr"/>
            <a:r>
              <a:rPr lang="en-US" altLang="zh-CN" b="1" dirty="0" smtClean="0"/>
              <a:t>CPU</a:t>
            </a:r>
          </a:p>
        </p:txBody>
      </p:sp>
      <p:sp>
        <p:nvSpPr>
          <p:cNvPr id="14" name="Right Arrow 13"/>
          <p:cNvSpPr/>
          <p:nvPr/>
        </p:nvSpPr>
        <p:spPr>
          <a:xfrm>
            <a:off x="2643174" y="2714620"/>
            <a:ext cx="642942"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ight Arrow 14"/>
          <p:cNvSpPr/>
          <p:nvPr/>
        </p:nvSpPr>
        <p:spPr>
          <a:xfrm>
            <a:off x="5429256" y="2786058"/>
            <a:ext cx="642942"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loud Callout 15"/>
          <p:cNvSpPr/>
          <p:nvPr/>
        </p:nvSpPr>
        <p:spPr>
          <a:xfrm>
            <a:off x="-357222" y="3857628"/>
            <a:ext cx="5000660" cy="3000372"/>
          </a:xfrm>
          <a:prstGeom prst="cloudCallout">
            <a:avLst>
              <a:gd name="adj1" fmla="val 15435"/>
              <a:gd name="adj2" fmla="val -70104"/>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Long-term scheduler </a:t>
            </a:r>
            <a:r>
              <a:rPr lang="en-US" altLang="zh-CN" sz="2800" dirty="0" smtClean="0"/>
              <a:t>determines which </a:t>
            </a:r>
            <a:r>
              <a:rPr lang="en-US" altLang="zh-CN" sz="2800" dirty="0" smtClean="0">
                <a:solidFill>
                  <a:srgbClr val="C00000"/>
                </a:solidFill>
              </a:rPr>
              <a:t>jobs</a:t>
            </a:r>
            <a:r>
              <a:rPr lang="en-US" altLang="zh-CN" sz="2800" dirty="0" smtClean="0"/>
              <a:t> could be transited into main memory</a:t>
            </a:r>
            <a:endParaRPr lang="zh-CN" altLang="en-US" sz="2800" dirty="0"/>
          </a:p>
        </p:txBody>
      </p:sp>
      <p:sp>
        <p:nvSpPr>
          <p:cNvPr id="17" name="Cloud Callout 16"/>
          <p:cNvSpPr/>
          <p:nvPr/>
        </p:nvSpPr>
        <p:spPr>
          <a:xfrm>
            <a:off x="4500562" y="3857628"/>
            <a:ext cx="4643438" cy="3000372"/>
          </a:xfrm>
          <a:prstGeom prst="cloudCallout">
            <a:avLst>
              <a:gd name="adj1" fmla="val -24039"/>
              <a:gd name="adj2" fmla="val -6671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Short-term scheduler </a:t>
            </a:r>
            <a:r>
              <a:rPr lang="en-US" altLang="zh-CN" sz="2800" dirty="0" smtClean="0"/>
              <a:t>determines which </a:t>
            </a:r>
            <a:r>
              <a:rPr lang="en-US" altLang="zh-CN" sz="2800" dirty="0" smtClean="0">
                <a:solidFill>
                  <a:srgbClr val="C00000"/>
                </a:solidFill>
              </a:rPr>
              <a:t>processes</a:t>
            </a:r>
            <a:r>
              <a:rPr lang="en-US" altLang="zh-CN" sz="2800" dirty="0" smtClean="0"/>
              <a:t> could get the usage of CPU</a:t>
            </a:r>
            <a:endParaRPr lang="zh-CN" altLang="en-US" sz="2800" dirty="0"/>
          </a:p>
        </p:txBody>
      </p:sp>
    </p:spTree>
    <p:extLst>
      <p:ext uri="{BB962C8B-B14F-4D97-AF65-F5344CB8AC3E}">
        <p14:creationId xmlns:p14="http://schemas.microsoft.com/office/powerpoint/2010/main" val="22005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Three kinds of schedulers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7059" name="Picture 3" descr="F:\ForMe\Downloads\HD_256x256.gif"/>
          <p:cNvPicPr>
            <a:picLocks noChangeAspect="1" noChangeArrowheads="1"/>
          </p:cNvPicPr>
          <p:nvPr/>
        </p:nvPicPr>
        <p:blipFill>
          <a:blip r:embed="rId3" cstate="print"/>
          <a:srcRect/>
          <a:stretch>
            <a:fillRect/>
          </a:stretch>
        </p:blipFill>
        <p:spPr bwMode="auto">
          <a:xfrm>
            <a:off x="1071538" y="1940944"/>
            <a:ext cx="1643074" cy="1643073"/>
          </a:xfrm>
          <a:prstGeom prst="rect">
            <a:avLst/>
          </a:prstGeom>
          <a:noFill/>
        </p:spPr>
      </p:pic>
      <p:pic>
        <p:nvPicPr>
          <p:cNvPr id="557060" name="Picture 4"/>
          <p:cNvPicPr>
            <a:picLocks noChangeAspect="1" noChangeArrowheads="1"/>
          </p:cNvPicPr>
          <p:nvPr/>
        </p:nvPicPr>
        <p:blipFill>
          <a:blip r:embed="rId4" cstate="print"/>
          <a:srcRect/>
          <a:stretch>
            <a:fillRect/>
          </a:stretch>
        </p:blipFill>
        <p:spPr bwMode="auto">
          <a:xfrm rot="18000000">
            <a:off x="2977554" y="2189909"/>
            <a:ext cx="2901162" cy="1457328"/>
          </a:xfrm>
          <a:prstGeom prst="rect">
            <a:avLst/>
          </a:prstGeom>
          <a:noFill/>
          <a:ln w="9525">
            <a:noFill/>
            <a:miter lim="800000"/>
            <a:headEnd/>
            <a:tailEnd/>
          </a:ln>
          <a:effectLst/>
        </p:spPr>
      </p:pic>
      <p:pic>
        <p:nvPicPr>
          <p:cNvPr id="557061" name="Picture 5" descr="F:\ForMe\Downloads\CPU.gif"/>
          <p:cNvPicPr>
            <a:picLocks noChangeAspect="1" noChangeArrowheads="1"/>
          </p:cNvPicPr>
          <p:nvPr/>
        </p:nvPicPr>
        <p:blipFill>
          <a:blip r:embed="rId5" cstate="print"/>
          <a:srcRect/>
          <a:stretch>
            <a:fillRect/>
          </a:stretch>
        </p:blipFill>
        <p:spPr bwMode="auto">
          <a:xfrm>
            <a:off x="6143636" y="1798068"/>
            <a:ext cx="2000264" cy="2000264"/>
          </a:xfrm>
          <a:prstGeom prst="rect">
            <a:avLst/>
          </a:prstGeom>
          <a:noFill/>
        </p:spPr>
      </p:pic>
      <p:sp>
        <p:nvSpPr>
          <p:cNvPr id="9" name="TextBox 8"/>
          <p:cNvSpPr txBox="1"/>
          <p:nvPr/>
        </p:nvSpPr>
        <p:spPr>
          <a:xfrm>
            <a:off x="1214414" y="1369440"/>
            <a:ext cx="1627753" cy="646331"/>
          </a:xfrm>
          <a:prstGeom prst="rect">
            <a:avLst/>
          </a:prstGeom>
          <a:noFill/>
        </p:spPr>
        <p:txBody>
          <a:bodyPr wrap="none" rtlCol="0">
            <a:spAutoFit/>
          </a:bodyPr>
          <a:lstStyle/>
          <a:p>
            <a:pPr algn="ctr"/>
            <a:r>
              <a:rPr lang="en-US" altLang="zh-CN" b="1" dirty="0" smtClean="0"/>
              <a:t>Storage media</a:t>
            </a:r>
          </a:p>
          <a:p>
            <a:pPr algn="ctr"/>
            <a:r>
              <a:rPr lang="en-US" altLang="zh-CN" dirty="0" smtClean="0"/>
              <a:t>(Magnetic disk)</a:t>
            </a:r>
            <a:endParaRPr lang="zh-CN" altLang="en-US" dirty="0"/>
          </a:p>
        </p:txBody>
      </p:sp>
      <p:sp>
        <p:nvSpPr>
          <p:cNvPr id="10" name="TextBox 9"/>
          <p:cNvSpPr txBox="1"/>
          <p:nvPr/>
        </p:nvSpPr>
        <p:spPr>
          <a:xfrm>
            <a:off x="4037846" y="928670"/>
            <a:ext cx="1553054" cy="369332"/>
          </a:xfrm>
          <a:prstGeom prst="rect">
            <a:avLst/>
          </a:prstGeom>
          <a:noFill/>
        </p:spPr>
        <p:txBody>
          <a:bodyPr wrap="none" rtlCol="0">
            <a:spAutoFit/>
          </a:bodyPr>
          <a:lstStyle/>
          <a:p>
            <a:pPr algn="ctr"/>
            <a:r>
              <a:rPr lang="en-US" altLang="zh-CN" b="1" dirty="0" smtClean="0"/>
              <a:t>Main Memory</a:t>
            </a:r>
          </a:p>
        </p:txBody>
      </p:sp>
      <p:sp>
        <p:nvSpPr>
          <p:cNvPr id="11" name="TextBox 10"/>
          <p:cNvSpPr txBox="1"/>
          <p:nvPr/>
        </p:nvSpPr>
        <p:spPr>
          <a:xfrm>
            <a:off x="6786578" y="1714488"/>
            <a:ext cx="580607" cy="369332"/>
          </a:xfrm>
          <a:prstGeom prst="rect">
            <a:avLst/>
          </a:prstGeom>
          <a:noFill/>
        </p:spPr>
        <p:txBody>
          <a:bodyPr wrap="none" rtlCol="0">
            <a:spAutoFit/>
          </a:bodyPr>
          <a:lstStyle/>
          <a:p>
            <a:pPr algn="ctr"/>
            <a:r>
              <a:rPr lang="en-US" altLang="zh-CN" b="1" dirty="0" smtClean="0"/>
              <a:t>CPU</a:t>
            </a:r>
          </a:p>
        </p:txBody>
      </p:sp>
      <p:sp>
        <p:nvSpPr>
          <p:cNvPr id="18" name="Rectangle 17"/>
          <p:cNvSpPr/>
          <p:nvPr/>
        </p:nvSpPr>
        <p:spPr>
          <a:xfrm>
            <a:off x="3786182" y="4786322"/>
            <a:ext cx="4143404"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Data structures to store the swapped out processes</a:t>
            </a:r>
            <a:endParaRPr lang="zh-CN" altLang="en-US" sz="2800" dirty="0"/>
          </a:p>
        </p:txBody>
      </p:sp>
      <p:sp>
        <p:nvSpPr>
          <p:cNvPr id="19" name="Curved Left Arrow 18"/>
          <p:cNvSpPr/>
          <p:nvPr/>
        </p:nvSpPr>
        <p:spPr>
          <a:xfrm>
            <a:off x="6786578" y="3643314"/>
            <a:ext cx="428628" cy="1143008"/>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Curved Right Arrow 19"/>
          <p:cNvSpPr/>
          <p:nvPr/>
        </p:nvSpPr>
        <p:spPr>
          <a:xfrm>
            <a:off x="4643438" y="3714752"/>
            <a:ext cx="500066" cy="107157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Cloud Callout 20"/>
          <p:cNvSpPr/>
          <p:nvPr/>
        </p:nvSpPr>
        <p:spPr>
          <a:xfrm>
            <a:off x="-714412" y="3214686"/>
            <a:ext cx="4929190" cy="3643314"/>
          </a:xfrm>
          <a:prstGeom prst="cloudCallout">
            <a:avLst>
              <a:gd name="adj1" fmla="val 55622"/>
              <a:gd name="adj2" fmla="val -18173"/>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Mid-term scheduler </a:t>
            </a:r>
            <a:r>
              <a:rPr lang="en-US" altLang="zh-CN" sz="2800" dirty="0" smtClean="0"/>
              <a:t>is responsible to swap some processes out of memory or CPU usage</a:t>
            </a:r>
            <a:endParaRPr lang="zh-CN" altLang="en-US" sz="2800" dirty="0"/>
          </a:p>
        </p:txBody>
      </p:sp>
    </p:spTree>
    <p:extLst>
      <p:ext uri="{BB962C8B-B14F-4D97-AF65-F5344CB8AC3E}">
        <p14:creationId xmlns:p14="http://schemas.microsoft.com/office/powerpoint/2010/main" val="4293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1"/>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1"/>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r>
              <a:rPr lang="en-US" altLang="en-US" smtClean="0"/>
              <a:t>Operating system Part IV Process management</a:t>
            </a:r>
            <a:endParaRPr lang="en-US" altLang="en-US"/>
          </a:p>
        </p:txBody>
      </p:sp>
      <p:pic>
        <p:nvPicPr>
          <p:cNvPr id="332813" name="Picture 11"/>
          <p:cNvPicPr>
            <a:picLocks noGrp="1" noChangeAspect="1" noChangeArrowheads="1"/>
          </p:cNvPicPr>
          <p:nvPr>
            <p:ph idx="1"/>
          </p:nvPr>
        </p:nvPicPr>
        <p:blipFill>
          <a:blip r:embed="rId4" cstate="print"/>
          <a:srcRect/>
          <a:stretch>
            <a:fillRect/>
          </a:stretch>
        </p:blipFill>
        <p:spPr>
          <a:xfrm>
            <a:off x="0" y="1916832"/>
            <a:ext cx="9144000" cy="3370384"/>
          </a:xfrm>
          <a:noFill/>
          <a:ln w="9525" algn="ctr">
            <a:noFill/>
            <a:miter lim="800000"/>
            <a:headEnd/>
            <a:tailEnd/>
          </a:ln>
          <a:effectLst/>
        </p:spPr>
      </p:pic>
      <p:sp>
        <p:nvSpPr>
          <p:cNvPr id="332802" name="Rectangle 2"/>
          <p:cNvSpPr>
            <a:spLocks noGrp="1" noChangeArrowheads="1"/>
          </p:cNvSpPr>
          <p:nvPr>
            <p:ph type="title"/>
          </p:nvPr>
        </p:nvSpPr>
        <p:spPr>
          <a:xfrm>
            <a:off x="1214414" y="736600"/>
            <a:ext cx="7929586" cy="609600"/>
          </a:xfrm>
        </p:spPr>
        <p:txBody>
          <a:bodyPr/>
          <a:lstStyle/>
          <a:p>
            <a:r>
              <a:rPr lang="en-US" altLang="zh-CN" sz="3200" dirty="0" smtClean="0">
                <a:ea typeface="宋体" charset="-122"/>
              </a:rPr>
              <a:t>— Addition </a:t>
            </a:r>
            <a:r>
              <a:rPr lang="en-US" altLang="zh-CN" sz="3200" dirty="0">
                <a:ea typeface="宋体" charset="-122"/>
              </a:rPr>
              <a:t>of Medium Term Scheduling</a:t>
            </a:r>
          </a:p>
        </p:txBody>
      </p:sp>
      <p:sp>
        <p:nvSpPr>
          <p:cNvPr id="332804" name="Text Box 4"/>
          <p:cNvSpPr txBox="1">
            <a:spLocks noChangeArrowheads="1"/>
          </p:cNvSpPr>
          <p:nvPr/>
        </p:nvSpPr>
        <p:spPr bwMode="auto">
          <a:xfrm>
            <a:off x="-22262" y="4403727"/>
            <a:ext cx="1785950" cy="393954"/>
          </a:xfrm>
          <a:prstGeom prst="rect">
            <a:avLst/>
          </a:prstGeom>
          <a:noFill/>
          <a:ln w="9525" algn="ctr">
            <a:noFill/>
            <a:miter lim="800000"/>
            <a:headEnd/>
            <a:tailEnd/>
          </a:ln>
          <a:effectLst/>
        </p:spPr>
        <p:txBody>
          <a:bodyPr wrap="square">
            <a:spAutoFit/>
          </a:bodyPr>
          <a:lstStyle/>
          <a:p>
            <a:pPr algn="l">
              <a:lnSpc>
                <a:spcPct val="70000"/>
              </a:lnSpc>
            </a:pPr>
            <a:r>
              <a:rPr lang="en-US" altLang="zh-CN" sz="2800" dirty="0" smtClean="0">
                <a:solidFill>
                  <a:srgbClr val="C00000"/>
                </a:solidFill>
                <a:ea typeface="宋体" charset="-122"/>
              </a:rPr>
              <a:t>Long-term</a:t>
            </a:r>
            <a:endParaRPr lang="en-US" altLang="zh-CN" sz="2800" dirty="0">
              <a:solidFill>
                <a:srgbClr val="C00000"/>
              </a:solidFill>
              <a:ea typeface="宋体" charset="-122"/>
            </a:endParaRPr>
          </a:p>
        </p:txBody>
      </p:sp>
      <p:sp>
        <p:nvSpPr>
          <p:cNvPr id="332806" name="Line 6"/>
          <p:cNvSpPr>
            <a:spLocks noChangeShapeType="1"/>
          </p:cNvSpPr>
          <p:nvPr/>
        </p:nvSpPr>
        <p:spPr bwMode="auto">
          <a:xfrm flipV="1">
            <a:off x="135970" y="3643313"/>
            <a:ext cx="0" cy="723901"/>
          </a:xfrm>
          <a:prstGeom prst="line">
            <a:avLst/>
          </a:prstGeom>
          <a:noFill/>
          <a:ln w="38100">
            <a:solidFill>
              <a:srgbClr val="C00000"/>
            </a:solidFill>
            <a:round/>
            <a:headEnd/>
            <a:tailEnd type="triangle" w="med" len="med"/>
          </a:ln>
          <a:effectLst/>
        </p:spPr>
        <p:txBody>
          <a:bodyPr/>
          <a:lstStyle/>
          <a:p>
            <a:endParaRPr lang="zh-CN" altLang="en-US"/>
          </a:p>
        </p:txBody>
      </p:sp>
      <p:sp>
        <p:nvSpPr>
          <p:cNvPr id="332807" name="Text Box 7"/>
          <p:cNvSpPr txBox="1">
            <a:spLocks noChangeArrowheads="1"/>
          </p:cNvSpPr>
          <p:nvPr/>
        </p:nvSpPr>
        <p:spPr bwMode="auto">
          <a:xfrm>
            <a:off x="4644008" y="4005064"/>
            <a:ext cx="1936768" cy="413318"/>
          </a:xfrm>
          <a:prstGeom prst="rect">
            <a:avLst/>
          </a:prstGeom>
          <a:noFill/>
          <a:ln w="9525" algn="ctr">
            <a:noFill/>
            <a:miter lim="800000"/>
            <a:headEnd/>
            <a:tailEnd/>
          </a:ln>
          <a:effectLst/>
        </p:spPr>
        <p:txBody>
          <a:bodyPr wrap="square">
            <a:spAutoFit/>
          </a:bodyPr>
          <a:lstStyle/>
          <a:p>
            <a:pPr algn="l">
              <a:lnSpc>
                <a:spcPct val="70000"/>
              </a:lnSpc>
            </a:pPr>
            <a:r>
              <a:rPr lang="en-US" altLang="zh-CN" sz="2800" dirty="0" smtClean="0">
                <a:solidFill>
                  <a:srgbClr val="C00000"/>
                </a:solidFill>
                <a:ea typeface="宋体" charset="-122"/>
              </a:rPr>
              <a:t>Short- term</a:t>
            </a:r>
            <a:endParaRPr lang="en-US" sz="2800" dirty="0">
              <a:solidFill>
                <a:srgbClr val="C00000"/>
              </a:solidFill>
            </a:endParaRPr>
          </a:p>
        </p:txBody>
      </p:sp>
      <p:sp>
        <p:nvSpPr>
          <p:cNvPr id="332810" name="Line 10"/>
          <p:cNvSpPr>
            <a:spLocks noChangeShapeType="1"/>
          </p:cNvSpPr>
          <p:nvPr/>
        </p:nvSpPr>
        <p:spPr bwMode="auto">
          <a:xfrm flipV="1">
            <a:off x="5564188" y="3571875"/>
            <a:ext cx="0" cy="433388"/>
          </a:xfrm>
          <a:prstGeom prst="line">
            <a:avLst/>
          </a:prstGeom>
          <a:noFill/>
          <a:ln w="38100">
            <a:solidFill>
              <a:srgbClr val="C00000"/>
            </a:solidFill>
            <a:round/>
            <a:headEnd/>
            <a:tailEnd type="triangle" w="med" len="med"/>
          </a:ln>
          <a:effectLst/>
        </p:spPr>
        <p:txBody>
          <a:bodyPr/>
          <a:lstStyle/>
          <a:p>
            <a:endParaRPr lang="zh-CN" altLang="en-US">
              <a:solidFill>
                <a:srgbClr val="C00000"/>
              </a:solidFill>
            </a:endParaRPr>
          </a:p>
        </p:txBody>
      </p:sp>
      <p:sp>
        <p:nvSpPr>
          <p:cNvPr id="332812" name="Line 12"/>
          <p:cNvSpPr>
            <a:spLocks noChangeShapeType="1"/>
          </p:cNvSpPr>
          <p:nvPr/>
        </p:nvSpPr>
        <p:spPr bwMode="auto">
          <a:xfrm>
            <a:off x="5857884" y="3088007"/>
            <a:ext cx="2214578" cy="0"/>
          </a:xfrm>
          <a:prstGeom prst="line">
            <a:avLst/>
          </a:prstGeom>
          <a:noFill/>
          <a:ln w="38100">
            <a:solidFill>
              <a:srgbClr val="C00000"/>
            </a:solidFill>
            <a:round/>
            <a:headEnd/>
            <a:tailEnd type="triangle" w="med" len="med"/>
          </a:ln>
          <a:effectLst/>
        </p:spPr>
        <p:txBody>
          <a:bodyPr/>
          <a:lstStyle/>
          <a:p>
            <a:endParaRPr lang="zh-CN" altLang="en-US"/>
          </a:p>
        </p:txBody>
      </p:sp>
      <p:sp>
        <p:nvSpPr>
          <p:cNvPr id="11" name="Rectangle 2"/>
          <p:cNvSpPr txBox="1">
            <a:spLocks noChangeArrowheads="1"/>
          </p:cNvSpPr>
          <p:nvPr/>
        </p:nvSpPr>
        <p:spPr>
          <a:xfrm>
            <a:off x="0" y="104756"/>
            <a:ext cx="8382000" cy="609600"/>
          </a:xfrm>
          <a:prstGeom prst="rect">
            <a:avLst/>
          </a:prstGeom>
          <a:solidFill>
            <a:schemeClr val="bg1">
              <a:lumMod val="75000"/>
            </a:schemeClr>
          </a:solidFill>
          <a:ln/>
        </p:spPr>
        <p:txBody>
          <a:bodyPr vert="horz" lIns="90488" tIns="44450" rIns="90488" bIns="44450" rtlCol="0" anchor="ctr">
            <a:normAutofit fontScale="97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tx1"/>
                </a:solidFill>
                <a:effectLst/>
                <a:uLnTx/>
                <a:uFillTx/>
                <a:latin typeface="+mj-lt"/>
                <a:ea typeface="宋体" charset="-122"/>
                <a:cs typeface="+mj-cs"/>
              </a:rPr>
              <a:t>Medium-Term Scheduling</a:t>
            </a:r>
            <a:endParaRPr kumimoji="0" lang="en-US" altLang="zh-CN" sz="3600" b="0" i="0" u="none" strike="noStrike" kern="1200" cap="none" spc="0" normalizeH="0" baseline="0" noProof="0" dirty="0">
              <a:ln>
                <a:noFill/>
              </a:ln>
              <a:solidFill>
                <a:schemeClr val="tx1"/>
              </a:solidFill>
              <a:effectLst/>
              <a:uLnTx/>
              <a:uFillTx/>
              <a:latin typeface="+mj-lt"/>
              <a:ea typeface="宋体" charset="-122"/>
              <a:cs typeface="+mj-cs"/>
            </a:endParaRPr>
          </a:p>
        </p:txBody>
      </p:sp>
      <p:sp>
        <p:nvSpPr>
          <p:cNvPr id="12" name="Rectangle 11"/>
          <p:cNvSpPr/>
          <p:nvPr/>
        </p:nvSpPr>
        <p:spPr>
          <a:xfrm>
            <a:off x="3357554" y="5929330"/>
            <a:ext cx="5786446" cy="677108"/>
          </a:xfrm>
          <a:prstGeom prst="rect">
            <a:avLst/>
          </a:prstGeom>
        </p:spPr>
        <p:txBody>
          <a:bodyPr wrap="square">
            <a:spAutoFit/>
          </a:bodyPr>
          <a:lstStyle/>
          <a:p>
            <a:r>
              <a:rPr lang="en-US" altLang="zh-CN" sz="2000" b="1" dirty="0" smtClean="0"/>
              <a:t>* </a:t>
            </a:r>
            <a:r>
              <a:rPr lang="en-US" altLang="zh-CN" sz="2000" b="1" dirty="0" err="1" smtClean="0"/>
              <a:t>Queueing</a:t>
            </a:r>
            <a:r>
              <a:rPr lang="en-US" altLang="zh-CN" sz="2000" b="1" dirty="0" smtClean="0"/>
              <a:t> diagram</a:t>
            </a:r>
            <a:r>
              <a:rPr lang="en-US" altLang="zh-CN" dirty="0" smtClean="0"/>
              <a:t> : A common representation for discussion for of process scheduling is a </a:t>
            </a:r>
            <a:r>
              <a:rPr lang="en-US" altLang="zh-CN" dirty="0" err="1" smtClean="0"/>
              <a:t>queueing</a:t>
            </a:r>
            <a:r>
              <a:rPr lang="en-US" altLang="zh-CN" dirty="0" smtClean="0"/>
              <a:t> diagram</a:t>
            </a:r>
            <a:endParaRPr lang="zh-CN" altLang="en-US" dirty="0"/>
          </a:p>
        </p:txBody>
      </p:sp>
      <p:sp>
        <p:nvSpPr>
          <p:cNvPr id="13" name="Slide Number Placeholder 12"/>
          <p:cNvSpPr>
            <a:spLocks noGrp="1"/>
          </p:cNvSpPr>
          <p:nvPr>
            <p:ph type="sldNum" sz="quarter" idx="12"/>
          </p:nvPr>
        </p:nvSpPr>
        <p:spPr/>
        <p:txBody>
          <a:bodyPr/>
          <a:lstStyle/>
          <a:p>
            <a:fld id="{10744B62-10FC-4232-9218-76AF922FA420}" type="slidenum">
              <a:rPr lang="zh-CN" altLang="en-US" smtClean="0"/>
              <a:pPr/>
              <a:t>26</a:t>
            </a:fld>
            <a:endParaRPr lang="zh-CN" altLang="en-US"/>
          </a:p>
        </p:txBody>
      </p:sp>
      <p:sp>
        <p:nvSpPr>
          <p:cNvPr id="14" name="Text Box 11"/>
          <p:cNvSpPr txBox="1">
            <a:spLocks noChangeArrowheads="1"/>
          </p:cNvSpPr>
          <p:nvPr/>
        </p:nvSpPr>
        <p:spPr bwMode="auto">
          <a:xfrm>
            <a:off x="3646064" y="2891030"/>
            <a:ext cx="2354696" cy="393954"/>
          </a:xfrm>
          <a:prstGeom prst="rect">
            <a:avLst/>
          </a:prstGeom>
          <a:noFill/>
          <a:ln w="9525" algn="ctr">
            <a:noFill/>
            <a:miter lim="800000"/>
            <a:headEnd/>
            <a:tailEnd/>
          </a:ln>
          <a:effectLst/>
        </p:spPr>
        <p:txBody>
          <a:bodyPr wrap="square">
            <a:spAutoFit/>
          </a:bodyPr>
          <a:lstStyle/>
          <a:p>
            <a:pPr algn="ctr">
              <a:lnSpc>
                <a:spcPct val="70000"/>
              </a:lnSpc>
            </a:pPr>
            <a:r>
              <a:rPr lang="en-US" altLang="zh-CN" sz="2800" dirty="0" smtClean="0">
                <a:solidFill>
                  <a:srgbClr val="C00000"/>
                </a:solidFill>
                <a:ea typeface="宋体" charset="-122"/>
              </a:rPr>
              <a:t>Medium-term</a:t>
            </a:r>
            <a:endParaRPr lang="en-US" altLang="zh-CN" sz="2800" dirty="0">
              <a:solidFill>
                <a:srgbClr val="C00000"/>
              </a:solidFill>
              <a:ea typeface="宋体" charset="-122"/>
            </a:endParaRPr>
          </a:p>
        </p:txBody>
      </p:sp>
      <p:sp>
        <p:nvSpPr>
          <p:cNvPr id="15" name="Line 12"/>
          <p:cNvSpPr>
            <a:spLocks noChangeShapeType="1"/>
          </p:cNvSpPr>
          <p:nvPr/>
        </p:nvSpPr>
        <p:spPr bwMode="auto">
          <a:xfrm flipH="1">
            <a:off x="539552" y="3088007"/>
            <a:ext cx="3175192" cy="0"/>
          </a:xfrm>
          <a:prstGeom prst="line">
            <a:avLst/>
          </a:prstGeom>
          <a:noFill/>
          <a:ln w="38100">
            <a:solidFill>
              <a:srgbClr val="C00000"/>
            </a:solidFill>
            <a:round/>
            <a:headEnd/>
            <a:tailEnd type="triangle" w="med" len="med"/>
          </a:ln>
          <a:effectLst/>
        </p:spPr>
        <p:txBody>
          <a:bodyPr/>
          <a:lstStyle/>
          <a:p>
            <a:endParaRPr lang="zh-CN" altLang="en-US"/>
          </a:p>
        </p:txBody>
      </p:sp>
    </p:spTree>
    <p:custDataLst>
      <p:tags r:id="rId1"/>
    </p:custDataLst>
    <p:extLst>
      <p:ext uri="{BB962C8B-B14F-4D97-AF65-F5344CB8AC3E}">
        <p14:creationId xmlns:p14="http://schemas.microsoft.com/office/powerpoint/2010/main" val="1422654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a:noFill/>
        </p:spPr>
        <p:txBody>
          <a:bodyPr>
            <a:normAutofit fontScale="90000"/>
          </a:bodyPr>
          <a:lstStyle/>
          <a:p>
            <a:r>
              <a:rPr lang="en-US" altLang="zh-CN" dirty="0" smtClean="0"/>
              <a:t>Summary: </a:t>
            </a:r>
            <a:r>
              <a:rPr lang="en-US" altLang="zh-CN" sz="4000" dirty="0" smtClean="0"/>
              <a:t>Sketch of the control for processes</a:t>
            </a:r>
            <a:endParaRPr lang="zh-CN" altLang="en-US" dirty="0"/>
          </a:p>
        </p:txBody>
      </p:sp>
      <p:sp>
        <p:nvSpPr>
          <p:cNvPr id="3" name="Content Placeholder 2"/>
          <p:cNvSpPr>
            <a:spLocks noGrp="1"/>
          </p:cNvSpPr>
          <p:nvPr>
            <p:ph idx="1"/>
          </p:nvPr>
        </p:nvSpPr>
        <p:spPr>
          <a:xfrm>
            <a:off x="457200" y="1000108"/>
            <a:ext cx="8686800" cy="5857892"/>
          </a:xfrm>
        </p:spPr>
        <p:txBody>
          <a:bodyPr>
            <a:normAutofit fontScale="92500"/>
          </a:bodyPr>
          <a:lstStyle/>
          <a:p>
            <a:r>
              <a:rPr lang="en-US" altLang="zh-CN" dirty="0" smtClean="0"/>
              <a:t>The execution of a process goes through several states</a:t>
            </a:r>
          </a:p>
          <a:p>
            <a:pPr lvl="1"/>
            <a:r>
              <a:rPr lang="en-US" altLang="zh-CN" dirty="0" smtClean="0"/>
              <a:t>New, Ready, Running, Waiting, Terminated [</a:t>
            </a:r>
            <a:r>
              <a:rPr lang="en-US" altLang="zh-CN" b="1" dirty="0" smtClean="0"/>
              <a:t>Five state model</a:t>
            </a:r>
            <a:r>
              <a:rPr lang="en-US" altLang="zh-CN" dirty="0" smtClean="0"/>
              <a:t>]</a:t>
            </a:r>
          </a:p>
          <a:p>
            <a:r>
              <a:rPr lang="en-US" altLang="zh-CN" dirty="0" smtClean="0"/>
              <a:t>There are many different models for state transitions</a:t>
            </a:r>
          </a:p>
          <a:p>
            <a:pPr lvl="1"/>
            <a:r>
              <a:rPr lang="en-US" altLang="zh-CN" b="1" u="sng" dirty="0" smtClean="0"/>
              <a:t>Two state </a:t>
            </a:r>
            <a:r>
              <a:rPr lang="en-US" altLang="zh-CN" b="1" u="sng" dirty="0"/>
              <a:t>model:</a:t>
            </a:r>
            <a:r>
              <a:rPr lang="en-US" altLang="zh-CN" dirty="0"/>
              <a:t> </a:t>
            </a:r>
            <a:endParaRPr lang="en-US" altLang="zh-CN" dirty="0" smtClean="0"/>
          </a:p>
          <a:p>
            <a:pPr lvl="2"/>
            <a:r>
              <a:rPr lang="en-US" altLang="zh-CN" dirty="0" smtClean="0"/>
              <a:t>Running</a:t>
            </a:r>
            <a:r>
              <a:rPr lang="en-US" altLang="zh-CN" dirty="0"/>
              <a:t>, Not-running</a:t>
            </a:r>
            <a:endParaRPr lang="en-US" altLang="zh-CN" dirty="0" smtClean="0"/>
          </a:p>
          <a:p>
            <a:pPr lvl="1"/>
            <a:r>
              <a:rPr lang="en-US" altLang="zh-CN" dirty="0" smtClean="0"/>
              <a:t>Three state model: </a:t>
            </a:r>
          </a:p>
          <a:p>
            <a:pPr lvl="2"/>
            <a:r>
              <a:rPr lang="en-US" altLang="zh-CN" dirty="0" smtClean="0"/>
              <a:t>Ready, Running, blocked</a:t>
            </a:r>
          </a:p>
          <a:p>
            <a:pPr lvl="1"/>
            <a:r>
              <a:rPr lang="en-US" altLang="zh-CN" dirty="0" smtClean="0"/>
              <a:t>Five state model</a:t>
            </a:r>
          </a:p>
          <a:p>
            <a:pPr lvl="1"/>
            <a:r>
              <a:rPr lang="en-US" altLang="zh-CN" b="1" u="sng" dirty="0" smtClean="0"/>
              <a:t>Six state model</a:t>
            </a:r>
          </a:p>
          <a:p>
            <a:pPr lvl="1"/>
            <a:r>
              <a:rPr lang="en-US" altLang="zh-CN" dirty="0" smtClean="0"/>
              <a:t>Other models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6"/>
          <p:cNvPicPr>
            <a:picLocks noChangeAspect="1" noChangeArrowheads="1"/>
          </p:cNvPicPr>
          <p:nvPr/>
        </p:nvPicPr>
        <p:blipFill>
          <a:blip r:embed="rId3" cstate="print"/>
          <a:srcRect/>
          <a:stretch>
            <a:fillRect/>
          </a:stretch>
        </p:blipFill>
        <p:spPr>
          <a:xfrm>
            <a:off x="4638667" y="3501007"/>
            <a:ext cx="3672408" cy="1326847"/>
          </a:xfrm>
          <a:prstGeom prst="rect">
            <a:avLst/>
          </a:prstGeom>
          <a:noFill/>
          <a:ln/>
        </p:spPr>
      </p:pic>
      <p:pic>
        <p:nvPicPr>
          <p:cNvPr id="6" name="Content Placeholder 4"/>
          <p:cNvPicPr>
            <a:picLocks noChangeAspect="1" noChangeArrowheads="1"/>
          </p:cNvPicPr>
          <p:nvPr/>
        </p:nvPicPr>
        <p:blipFill>
          <a:blip r:embed="rId4" cstate="print"/>
          <a:srcRect/>
          <a:stretch>
            <a:fillRect/>
          </a:stretch>
        </p:blipFill>
        <p:spPr>
          <a:xfrm>
            <a:off x="4492973" y="4905829"/>
            <a:ext cx="4547018" cy="2032000"/>
          </a:xfrm>
          <a:prstGeom prst="rect">
            <a:avLst/>
          </a:prstGeom>
          <a:noFill/>
          <a:ln/>
        </p:spPr>
      </p:pic>
    </p:spTree>
    <p:extLst>
      <p:ext uri="{BB962C8B-B14F-4D97-AF65-F5344CB8AC3E}">
        <p14:creationId xmlns:p14="http://schemas.microsoft.com/office/powerpoint/2010/main" val="160895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anim calcmode="lin" valueType="num">
                                      <p:cBhvr>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1000"/>
                                        <p:tgtEl>
                                          <p:spTgt spid="3">
                                            <p:txEl>
                                              <p:pRg st="9" end="9"/>
                                            </p:txEl>
                                          </p:spTgt>
                                        </p:tgtEl>
                                      </p:cBhvr>
                                    </p:animEffect>
                                    <p:anim calcmode="lin" valueType="num">
                                      <p:cBhvr>
                                        <p:cTn id="5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Suspended Processes</a:t>
            </a:r>
            <a:endParaRPr lang="zh-CN" altLang="en-US" dirty="0"/>
          </a:p>
        </p:txBody>
      </p:sp>
      <p:sp>
        <p:nvSpPr>
          <p:cNvPr id="3" name="Content Placeholder 2"/>
          <p:cNvSpPr>
            <a:spLocks noGrp="1"/>
          </p:cNvSpPr>
          <p:nvPr>
            <p:ph idx="1"/>
          </p:nvPr>
        </p:nvSpPr>
        <p:spPr/>
        <p:txBody>
          <a:bodyPr/>
          <a:lstStyle/>
          <a:p>
            <a:r>
              <a:rPr lang="en-US" altLang="zh-CN" dirty="0" smtClean="0"/>
              <a:t>Processor is faster than I/O so all processes could be waiting for I/O</a:t>
            </a:r>
          </a:p>
          <a:p>
            <a:r>
              <a:rPr lang="en-US" altLang="zh-CN" b="1" dirty="0" smtClean="0">
                <a:solidFill>
                  <a:srgbClr val="FF0000"/>
                </a:solidFill>
              </a:rPr>
              <a:t>Swap</a:t>
            </a:r>
            <a:r>
              <a:rPr lang="en-US" altLang="zh-CN" dirty="0" smtClean="0"/>
              <a:t> these processes </a:t>
            </a:r>
            <a:r>
              <a:rPr lang="en-US" altLang="zh-CN" b="1" dirty="0" smtClean="0">
                <a:solidFill>
                  <a:srgbClr val="FF0000"/>
                </a:solidFill>
              </a:rPr>
              <a:t>to disk </a:t>
            </a:r>
            <a:r>
              <a:rPr lang="en-US" altLang="zh-CN" dirty="0" smtClean="0"/>
              <a:t>to free up more memory</a:t>
            </a:r>
          </a:p>
          <a:p>
            <a:r>
              <a:rPr lang="en-US" altLang="zh-CN" dirty="0" smtClean="0"/>
              <a:t>Blocked state becomes suspend state when </a:t>
            </a:r>
            <a:r>
              <a:rPr lang="en-US" altLang="zh-CN" b="1" dirty="0" smtClean="0">
                <a:solidFill>
                  <a:srgbClr val="FF0000"/>
                </a:solidFill>
              </a:rPr>
              <a:t>swapped to disk</a:t>
            </a:r>
          </a:p>
          <a:p>
            <a:r>
              <a:rPr lang="en-US" altLang="zh-CN" dirty="0" smtClean="0"/>
              <a:t>Two new states</a:t>
            </a:r>
          </a:p>
          <a:p>
            <a:pPr lvl="1"/>
            <a:r>
              <a:rPr lang="en-US" altLang="zh-CN" dirty="0" smtClean="0"/>
              <a:t>Blocked/Suspend</a:t>
            </a:r>
          </a:p>
          <a:p>
            <a:pPr lvl="1"/>
            <a:r>
              <a:rPr lang="en-US" altLang="zh-CN" dirty="0" smtClean="0"/>
              <a:t>Ready/Suspend</a:t>
            </a:r>
          </a:p>
        </p:txBody>
      </p:sp>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28</a:t>
            </a:fld>
            <a:endParaRPr lang="zh-CN" altLang="en-US"/>
          </a:p>
        </p:txBody>
      </p:sp>
      <p:sp>
        <p:nvSpPr>
          <p:cNvPr id="6" name="Cloud Callout 5"/>
          <p:cNvSpPr/>
          <p:nvPr/>
        </p:nvSpPr>
        <p:spPr>
          <a:xfrm>
            <a:off x="3571868" y="3071810"/>
            <a:ext cx="6286512" cy="4000528"/>
          </a:xfrm>
          <a:prstGeom prst="cloudCallout">
            <a:avLst>
              <a:gd name="adj1" fmla="val -47370"/>
              <a:gd name="adj2" fmla="val -584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The strategy to select which process is swapped out, corresponds to the </a:t>
            </a:r>
            <a:r>
              <a:rPr lang="en-US" altLang="zh-CN" sz="3600" b="1" dirty="0" smtClean="0">
                <a:solidFill>
                  <a:srgbClr val="FFFF00"/>
                </a:solidFill>
              </a:rPr>
              <a:t>midterm scheduling </a:t>
            </a:r>
            <a:r>
              <a:rPr lang="en-US" altLang="zh-CN" sz="3600" dirty="0" smtClean="0"/>
              <a:t>[</a:t>
            </a:r>
            <a:r>
              <a:rPr lang="zh-CN" altLang="en-US" sz="2800" b="1" dirty="0" smtClean="0">
                <a:solidFill>
                  <a:srgbClr val="FFFF00"/>
                </a:solidFill>
              </a:rPr>
              <a:t>中期调度</a:t>
            </a:r>
            <a:r>
              <a:rPr lang="en-US" altLang="zh-CN" sz="3600" dirty="0" smtClean="0"/>
              <a:t>]</a:t>
            </a:r>
            <a:endParaRPr lang="zh-CN" altLang="en-US" sz="3600" dirty="0"/>
          </a:p>
        </p:txBody>
      </p:sp>
    </p:spTree>
    <p:extLst>
      <p:ext uri="{BB962C8B-B14F-4D97-AF65-F5344CB8AC3E}">
        <p14:creationId xmlns:p14="http://schemas.microsoft.com/office/powerpoint/2010/main" val="100606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chemeClr val="accent6">
                    <a:lumMod val="75000"/>
                  </a:schemeClr>
                </a:solidFill>
              </a:rPr>
              <a:t>Process [</a:t>
            </a:r>
            <a:r>
              <a:rPr lang="zh-CN" altLang="en-US" sz="2000" b="1" dirty="0">
                <a:solidFill>
                  <a:schemeClr val="accent6">
                    <a:lumMod val="75000"/>
                  </a:schemeClr>
                </a:solidFill>
              </a:rPr>
              <a:t>进程</a:t>
            </a:r>
            <a:r>
              <a:rPr lang="en-US" altLang="zh-CN" dirty="0">
                <a:solidFill>
                  <a:schemeClr val="accent6">
                    <a:lumMod val="75000"/>
                  </a:schemeClr>
                </a:solidFill>
              </a:rPr>
              <a:t>] </a:t>
            </a:r>
            <a:r>
              <a:rPr lang="en-US" altLang="zh-CN" dirty="0" smtClean="0">
                <a:solidFill>
                  <a:schemeClr val="accent6">
                    <a:lumMod val="75000"/>
                  </a:schemeClr>
                </a:solidFill>
              </a:rPr>
              <a:t> is the traditional </a:t>
            </a:r>
            <a:r>
              <a:rPr lang="en-US" altLang="zh-CN" dirty="0">
                <a:solidFill>
                  <a:schemeClr val="accent6">
                    <a:lumMod val="75000"/>
                  </a:schemeClr>
                </a:solidFill>
              </a:rPr>
              <a:t>concept</a:t>
            </a:r>
            <a:endParaRPr lang="en-US" altLang="zh-CN" dirty="0" smtClean="0">
              <a:solidFill>
                <a:schemeClr val="accent6">
                  <a:lumMod val="75000"/>
                </a:schemeClr>
              </a:solidFill>
            </a:endParaRPr>
          </a:p>
          <a:p>
            <a:pPr lvl="2"/>
            <a:r>
              <a:rPr lang="en-US" altLang="zh-CN" dirty="0" smtClean="0">
                <a:solidFill>
                  <a:schemeClr val="accent6">
                    <a:lumMod val="75000"/>
                  </a:schemeClr>
                </a:solidFill>
              </a:rPr>
              <a:t>The identification to manage the needed information to run one program</a:t>
            </a:r>
          </a:p>
          <a:p>
            <a:pPr lvl="3"/>
            <a:r>
              <a:rPr lang="en-US" altLang="zh-CN" b="1" u="sng" dirty="0" smtClean="0">
                <a:solidFill>
                  <a:schemeClr val="accent6">
                    <a:lumMod val="75000"/>
                  </a:schemeClr>
                </a:solidFill>
              </a:rPr>
              <a:t>PCB</a:t>
            </a:r>
            <a:r>
              <a:rPr lang="en-US" altLang="zh-CN" dirty="0" smtClean="0">
                <a:solidFill>
                  <a:schemeClr val="accent6">
                    <a:lumMod val="75000"/>
                  </a:schemeClr>
                </a:solidFill>
              </a:rPr>
              <a:t> is the data structure to record the necessary information: resources (MM, ownership, security, …), execution stages/states, …</a:t>
            </a:r>
            <a:endParaRPr lang="en-US" altLang="zh-CN" dirty="0">
              <a:solidFill>
                <a:schemeClr val="accent6">
                  <a:lumMod val="75000"/>
                </a:schemeClr>
              </a:solidFill>
            </a:endParaRPr>
          </a:p>
          <a:p>
            <a:pPr lvl="2"/>
            <a:r>
              <a:rPr lang="en-US" altLang="zh-CN" dirty="0" smtClean="0">
                <a:solidFill>
                  <a:srgbClr val="0070C0"/>
                </a:solidFill>
              </a:rPr>
              <a:t>Additional data structures and algorithms are needed to manage the concurrent execution of many programs</a:t>
            </a:r>
          </a:p>
          <a:p>
            <a:pPr lvl="3"/>
            <a:r>
              <a:rPr lang="en-US" altLang="zh-CN" dirty="0" smtClean="0">
                <a:solidFill>
                  <a:schemeClr val="accent6">
                    <a:lumMod val="75000"/>
                  </a:schemeClr>
                </a:solidFill>
              </a:rPr>
              <a:t>Queues, and schedulers </a:t>
            </a:r>
          </a:p>
          <a:p>
            <a:pPr lvl="3"/>
            <a:r>
              <a:rPr lang="en-US" altLang="zh-CN" dirty="0" smtClean="0">
                <a:solidFill>
                  <a:srgbClr val="0070C0"/>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extLst>
      <p:ext uri="{BB962C8B-B14F-4D97-AF65-F5344CB8AC3E}">
        <p14:creationId xmlns:p14="http://schemas.microsoft.com/office/powerpoint/2010/main" val="4128580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332656"/>
            <a:ext cx="9203713" cy="654032"/>
          </a:xfrm>
        </p:spPr>
        <p:txBody>
          <a:bodyPr>
            <a:normAutofit fontScale="90000"/>
          </a:bodyPr>
          <a:lstStyle/>
          <a:p>
            <a:r>
              <a:rPr lang="en-US" altLang="zh-CN" dirty="0" smtClean="0"/>
              <a:t>We have learned </a:t>
            </a:r>
            <a:r>
              <a:rPr lang="en-US" altLang="zh-CN" dirty="0"/>
              <a:t>the </a:t>
            </a:r>
            <a:r>
              <a:rPr lang="en-US" altLang="zh-CN" dirty="0" smtClean="0"/>
              <a:t>detailed </a:t>
            </a:r>
            <a:r>
              <a:rPr lang="en-US" altLang="zh-CN" dirty="0"/>
              <a:t>diagram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48546" name="Picture 2" descr="D:\MyProjects\BooksLaTeX\myBook-OS-En-Not So Long Introduction\NotLongO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196752"/>
            <a:ext cx="8880433" cy="457157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10"/>
          <p:cNvSpPr/>
          <p:nvPr/>
        </p:nvSpPr>
        <p:spPr>
          <a:xfrm>
            <a:off x="539552" y="5070648"/>
            <a:ext cx="5112568" cy="2016224"/>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How exactly are those programs controlled by OS?</a:t>
            </a:r>
            <a:endParaRPr lang="zh-CN" altLang="en-US" sz="2800" b="1" dirty="0"/>
          </a:p>
        </p:txBody>
      </p:sp>
      <p:sp>
        <p:nvSpPr>
          <p:cNvPr id="7" name="Cloud 10"/>
          <p:cNvSpPr/>
          <p:nvPr/>
        </p:nvSpPr>
        <p:spPr>
          <a:xfrm>
            <a:off x="3419872" y="0"/>
            <a:ext cx="6624736" cy="3687730"/>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Inside OS, I prefer to call the collection of necessary resources to execute your program + program itself as </a:t>
            </a:r>
            <a:r>
              <a:rPr lang="en-US" altLang="zh-CN" sz="3200" b="1" cap="small" dirty="0" smtClean="0"/>
              <a:t>Process[</a:t>
            </a:r>
            <a:r>
              <a:rPr lang="zh-CN" altLang="en-US" sz="2400" b="1" cap="small" dirty="0" smtClean="0"/>
              <a:t>进程</a:t>
            </a:r>
            <a:r>
              <a:rPr lang="en-US" altLang="zh-CN" sz="3200" b="1" cap="small" dirty="0" smtClean="0"/>
              <a:t>]</a:t>
            </a:r>
            <a:r>
              <a:rPr lang="en-US" altLang="zh-CN" sz="3200" dirty="0" smtClean="0"/>
              <a:t>!</a:t>
            </a:r>
            <a:endParaRPr lang="zh-CN" altLang="en-US" sz="3200" dirty="0"/>
          </a:p>
        </p:txBody>
      </p:sp>
    </p:spTree>
    <p:extLst>
      <p:ext uri="{BB962C8B-B14F-4D97-AF65-F5344CB8AC3E}">
        <p14:creationId xmlns:p14="http://schemas.microsoft.com/office/powerpoint/2010/main" val="34182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8964488" cy="654032"/>
          </a:xfrm>
        </p:spPr>
        <p:txBody>
          <a:bodyPr>
            <a:normAutofit fontScale="90000"/>
          </a:bodyPr>
          <a:lstStyle/>
          <a:p>
            <a:r>
              <a:rPr lang="en-US" altLang="zh-CN" dirty="0" smtClean="0"/>
              <a:t>Concurrency OF COURSE benefits users! </a:t>
            </a:r>
            <a:endParaRPr lang="zh-CN" altLang="en-US" dirty="0"/>
          </a:p>
        </p:txBody>
      </p:sp>
      <p:sp>
        <p:nvSpPr>
          <p:cNvPr id="3" name="内容占位符 2"/>
          <p:cNvSpPr>
            <a:spLocks noGrp="1"/>
          </p:cNvSpPr>
          <p:nvPr>
            <p:ph idx="1"/>
          </p:nvPr>
        </p:nvSpPr>
        <p:spPr>
          <a:xfrm>
            <a:off x="457200" y="1000108"/>
            <a:ext cx="8686800" cy="5525236"/>
          </a:xfrm>
        </p:spPr>
        <p:txBody>
          <a:bodyPr>
            <a:normAutofit fontScale="92500" lnSpcReduction="20000"/>
          </a:bodyPr>
          <a:lstStyle/>
          <a:p>
            <a:r>
              <a:rPr lang="en-US" altLang="zh-CN" dirty="0">
                <a:ea typeface="宋体" charset="-122"/>
              </a:rPr>
              <a:t>Concurrent processes executing in the operating system allows for the processes to cooperate (</a:t>
            </a:r>
            <a:r>
              <a:rPr lang="en-US" altLang="zh-CN" sz="2400" dirty="0">
                <a:ea typeface="宋体" charset="-122"/>
              </a:rPr>
              <a:t>both mutually or destructively</a:t>
            </a:r>
            <a:r>
              <a:rPr lang="en-US" altLang="zh-CN" dirty="0">
                <a:ea typeface="宋体" charset="-122"/>
              </a:rPr>
              <a:t>) with other </a:t>
            </a:r>
            <a:r>
              <a:rPr lang="en-US" altLang="zh-CN" dirty="0" smtClean="0">
                <a:ea typeface="宋体" charset="-122"/>
              </a:rPr>
              <a:t>processes</a:t>
            </a:r>
          </a:p>
          <a:p>
            <a:pPr lvl="1"/>
            <a:r>
              <a:rPr lang="en-US" altLang="zh-CN" dirty="0">
                <a:ea typeface="宋体" charset="-122"/>
              </a:rPr>
              <a:t>The simplest example of how this can happen is where two processes are using the same file</a:t>
            </a:r>
          </a:p>
          <a:p>
            <a:endParaRPr lang="en-US" altLang="zh-CN" dirty="0" smtClean="0">
              <a:ea typeface="宋体" charset="-122"/>
            </a:endParaRPr>
          </a:p>
          <a:p>
            <a:r>
              <a:rPr lang="en-US" altLang="zh-CN" dirty="0" smtClean="0">
                <a:ea typeface="宋体" charset="-122"/>
              </a:rPr>
              <a:t>Reasons </a:t>
            </a:r>
            <a:r>
              <a:rPr lang="en-US" altLang="zh-CN" dirty="0">
                <a:ea typeface="宋体" charset="-122"/>
              </a:rPr>
              <a:t>for cooperating processes: </a:t>
            </a:r>
          </a:p>
          <a:p>
            <a:pPr lvl="1"/>
            <a:r>
              <a:rPr lang="en-US" altLang="zh-CN" dirty="0">
                <a:ea typeface="宋体" charset="-122"/>
              </a:rPr>
              <a:t>Several processes may need to access the same data (such as stored in a file)</a:t>
            </a:r>
          </a:p>
          <a:p>
            <a:pPr lvl="1"/>
            <a:r>
              <a:rPr lang="en-US" altLang="zh-CN" dirty="0">
                <a:ea typeface="宋体" charset="-122"/>
              </a:rPr>
              <a:t>Information sharing </a:t>
            </a:r>
          </a:p>
          <a:p>
            <a:pPr lvl="1"/>
            <a:r>
              <a:rPr lang="en-US" altLang="zh-CN" dirty="0">
                <a:ea typeface="宋体" charset="-122"/>
              </a:rPr>
              <a:t>Computation speed-up</a:t>
            </a:r>
          </a:p>
          <a:p>
            <a:pPr lvl="1"/>
            <a:r>
              <a:rPr lang="en-US" altLang="zh-CN" dirty="0">
                <a:ea typeface="宋体" charset="-122"/>
              </a:rPr>
              <a:t>Modularity</a:t>
            </a:r>
          </a:p>
          <a:p>
            <a:pPr lvl="1"/>
            <a:r>
              <a:rPr lang="en-US" altLang="zh-CN" dirty="0" smtClean="0">
                <a:ea typeface="宋体" charset="-122"/>
              </a:rPr>
              <a:t>Convenience</a:t>
            </a:r>
            <a:endParaRPr lang="en-US" altLang="zh-CN" dirty="0">
              <a:ea typeface="宋体" charset="-122"/>
            </a:endParaRPr>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68002" name="Picture 2" descr="https://timgsa.baidu.com/timg?image&amp;quality=80&amp;size=b9999_10000&amp;sec=1488361444867&amp;di=6d98dcd4278836c7b97c129683e8a5e8&amp;imgtype=0&amp;src=http%3A%2F%2Fimg.xker.com%2Fxkerfiles%2Fallimg%2F1504%2F201322329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468725"/>
            <a:ext cx="4320480" cy="190463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5"/>
          <p:cNvSpPr/>
          <p:nvPr/>
        </p:nvSpPr>
        <p:spPr>
          <a:xfrm>
            <a:off x="3275856" y="280155"/>
            <a:ext cx="6725400" cy="3929090"/>
          </a:xfrm>
          <a:prstGeom prst="cloudCallout">
            <a:avLst>
              <a:gd name="adj1" fmla="val -8045"/>
              <a:gd name="adj2" fmla="val 4756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This is of course not FREE! The cooperation leads to complexity – deadlock and data inconsistency in later chapters</a:t>
            </a:r>
            <a:endParaRPr lang="zh-CN" altLang="en-US" sz="3200" dirty="0"/>
          </a:p>
        </p:txBody>
      </p:sp>
    </p:spTree>
    <p:extLst>
      <p:ext uri="{BB962C8B-B14F-4D97-AF65-F5344CB8AC3E}">
        <p14:creationId xmlns:p14="http://schemas.microsoft.com/office/powerpoint/2010/main" val="211982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712"/>
            <a:ext cx="8229600" cy="654032"/>
          </a:xfrm>
        </p:spPr>
        <p:txBody>
          <a:bodyPr>
            <a:normAutofit fontScale="90000"/>
          </a:bodyPr>
          <a:lstStyle/>
          <a:p>
            <a:r>
              <a:rPr lang="en-US" altLang="zh-CN" b="1" u="sng" dirty="0" smtClean="0"/>
              <a:t>IPC</a:t>
            </a:r>
            <a:r>
              <a:rPr lang="en-US" altLang="zh-CN" dirty="0" smtClean="0"/>
              <a:t>: Inter-Process Communication </a:t>
            </a:r>
            <a:endParaRPr lang="zh-CN" altLang="en-US" dirty="0"/>
          </a:p>
        </p:txBody>
      </p:sp>
      <p:sp>
        <p:nvSpPr>
          <p:cNvPr id="3" name="Content Placeholder 2"/>
          <p:cNvSpPr>
            <a:spLocks noGrp="1"/>
          </p:cNvSpPr>
          <p:nvPr>
            <p:ph idx="1"/>
          </p:nvPr>
        </p:nvSpPr>
        <p:spPr>
          <a:xfrm>
            <a:off x="323528" y="1124744"/>
            <a:ext cx="8820472" cy="5019470"/>
          </a:xfrm>
        </p:spPr>
        <p:txBody>
          <a:bodyPr>
            <a:normAutofit/>
          </a:bodyPr>
          <a:lstStyle/>
          <a:p>
            <a:r>
              <a:rPr lang="en-US" altLang="zh-CN" dirty="0" smtClean="0"/>
              <a:t>Cooperating processes require an inter-process communication (IPC) mechanism that will allow them to exchange data and information. </a:t>
            </a:r>
          </a:p>
          <a:p>
            <a:r>
              <a:rPr lang="en-US" altLang="zh-CN" dirty="0" smtClean="0"/>
              <a:t>There are two fundamental models of inter-process communication: </a:t>
            </a:r>
          </a:p>
          <a:p>
            <a:pPr lvl="1"/>
            <a:r>
              <a:rPr lang="en-US" altLang="zh-CN" b="1" u="sng" dirty="0" smtClean="0"/>
              <a:t>Shared memory</a:t>
            </a:r>
          </a:p>
          <a:p>
            <a:pPr lvl="1"/>
            <a:r>
              <a:rPr lang="en-US" altLang="zh-CN" b="1" u="sng" dirty="0" smtClean="0"/>
              <a:t>Message passing</a:t>
            </a:r>
          </a:p>
          <a:p>
            <a:pPr lvl="2"/>
            <a:r>
              <a:rPr lang="en-US" altLang="zh-CN" dirty="0"/>
              <a:t>message passing interfaces, mailboxes and message queues</a:t>
            </a:r>
          </a:p>
          <a:p>
            <a:pPr lvl="2"/>
            <a:r>
              <a:rPr lang="en-US" altLang="zh-CN" dirty="0"/>
              <a:t>sockets, STREAMS, </a:t>
            </a:r>
            <a:r>
              <a:rPr lang="en-US" altLang="zh-CN" dirty="0" smtClean="0"/>
              <a:t>pipes</a:t>
            </a:r>
            <a:endParaRPr lang="en-US" altLang="zh-CN"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3199587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IPC: two fundamental types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8082" name="Picture 2"/>
          <p:cNvPicPr>
            <a:picLocks noGrp="1" noChangeAspect="1" noChangeArrowheads="1"/>
          </p:cNvPicPr>
          <p:nvPr>
            <p:ph idx="1"/>
          </p:nvPr>
        </p:nvPicPr>
        <p:blipFill>
          <a:blip r:embed="rId3" cstate="print"/>
          <a:srcRect/>
          <a:stretch>
            <a:fillRect/>
          </a:stretch>
        </p:blipFill>
        <p:spPr bwMode="auto">
          <a:xfrm>
            <a:off x="500034" y="1142984"/>
            <a:ext cx="8215370" cy="5242786"/>
          </a:xfrm>
          <a:prstGeom prst="rect">
            <a:avLst/>
          </a:prstGeom>
          <a:noFill/>
          <a:ln w="9525">
            <a:noFill/>
            <a:miter lim="800000"/>
            <a:headEnd/>
            <a:tailEnd/>
          </a:ln>
          <a:effectLst/>
        </p:spPr>
      </p:pic>
      <p:pic>
        <p:nvPicPr>
          <p:cNvPr id="7" name="Picture 6" descr="Mailbox: Multiple senders, multiple read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990682"/>
            <a:ext cx="3384376" cy="1861408"/>
          </a:xfrm>
          <a:prstGeom prst="rect">
            <a:avLst/>
          </a:prstGeom>
          <a:noFill/>
          <a:extLst>
            <a:ext uri="{909E8E84-426E-40DD-AFC4-6F175D3DCCD1}">
              <a14:hiddenFill xmlns:a14="http://schemas.microsoft.com/office/drawing/2010/main">
                <a:solidFill>
                  <a:srgbClr val="FFFFFF"/>
                </a:solidFill>
              </a14:hiddenFill>
            </a:ext>
          </a:extLst>
        </p:spPr>
      </p:pic>
      <p:pic>
        <p:nvPicPr>
          <p:cNvPr id="76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556792"/>
            <a:ext cx="4531569" cy="35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Callout 5"/>
          <p:cNvSpPr/>
          <p:nvPr/>
        </p:nvSpPr>
        <p:spPr>
          <a:xfrm>
            <a:off x="4143372" y="285728"/>
            <a:ext cx="5857884" cy="3929090"/>
          </a:xfrm>
          <a:prstGeom prst="cloudCallout">
            <a:avLst>
              <a:gd name="adj1" fmla="val -58150"/>
              <a:gd name="adj2" fmla="val -356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Both of the models just discussed are common in operating systems, and many systems implement them both.</a:t>
            </a:r>
            <a:endParaRPr lang="zh-CN" altLang="en-US" sz="3200" dirty="0"/>
          </a:p>
        </p:txBody>
      </p:sp>
    </p:spTree>
    <p:extLst>
      <p:ext uri="{BB962C8B-B14F-4D97-AF65-F5344CB8AC3E}">
        <p14:creationId xmlns:p14="http://schemas.microsoft.com/office/powerpoint/2010/main" val="33981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61858"/>
                                        </p:tgtEl>
                                        <p:attrNameLst>
                                          <p:attrName>style.visibility</p:attrName>
                                        </p:attrNameLst>
                                      </p:cBhvr>
                                      <p:to>
                                        <p:strVal val="visible"/>
                                      </p:to>
                                    </p:set>
                                    <p:anim calcmode="lin" valueType="num">
                                      <p:cBhvr additive="base">
                                        <p:cTn id="14" dur="1000" fill="hold"/>
                                        <p:tgtEl>
                                          <p:spTgt spid="761858"/>
                                        </p:tgtEl>
                                        <p:attrNameLst>
                                          <p:attrName>ppt_x</p:attrName>
                                        </p:attrNameLst>
                                      </p:cBhvr>
                                      <p:tavLst>
                                        <p:tav tm="0">
                                          <p:val>
                                            <p:strVal val="1+#ppt_w/2"/>
                                          </p:val>
                                        </p:tav>
                                        <p:tav tm="100000">
                                          <p:val>
                                            <p:strVal val="#ppt_x"/>
                                          </p:val>
                                        </p:tav>
                                      </p:tavLst>
                                    </p:anim>
                                    <p:anim calcmode="lin" valueType="num">
                                      <p:cBhvr additive="base">
                                        <p:cTn id="15" dur="1000" fill="hold"/>
                                        <p:tgtEl>
                                          <p:spTgt spid="76185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childTnLst>
                                </p:cTn>
                              </p:par>
                              <p:par>
                                <p:cTn id="24" presetID="1" presetClass="exit" presetSubtype="0" fill="hold" grpId="1"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t>To understand the execution of your program</a:t>
            </a:r>
          </a:p>
          <a:p>
            <a:pPr lvl="1"/>
            <a:r>
              <a:rPr lang="en-US" altLang="zh-CN" dirty="0"/>
              <a:t>Process [</a:t>
            </a:r>
            <a:r>
              <a:rPr lang="zh-CN" altLang="en-US" sz="2000" b="1" dirty="0"/>
              <a:t>进程</a:t>
            </a:r>
            <a:r>
              <a:rPr lang="en-US" altLang="zh-CN" dirty="0"/>
              <a:t>] </a:t>
            </a:r>
            <a:r>
              <a:rPr lang="en-US" altLang="zh-CN" dirty="0" smtClean="0"/>
              <a:t> is the traditional </a:t>
            </a:r>
            <a:r>
              <a:rPr lang="en-US" altLang="zh-CN" dirty="0"/>
              <a:t>concept</a:t>
            </a:r>
            <a:endParaRPr lang="en-US" altLang="zh-CN" dirty="0" smtClean="0"/>
          </a:p>
          <a:p>
            <a:pPr lvl="2"/>
            <a:r>
              <a:rPr lang="en-US" altLang="zh-CN" dirty="0" smtClean="0"/>
              <a:t>The identification to manage the needed information to run one program</a:t>
            </a:r>
          </a:p>
          <a:p>
            <a:pPr lvl="3"/>
            <a:r>
              <a:rPr lang="en-US" altLang="zh-CN" b="1" u="sng" dirty="0" smtClean="0"/>
              <a:t>PCB</a:t>
            </a:r>
            <a:r>
              <a:rPr lang="en-US" altLang="zh-CN" dirty="0" smtClean="0"/>
              <a:t> is the data structure to record the necessary information: resources (MM, ownership, security, …), execution stages/states, …</a:t>
            </a:r>
            <a:endParaRPr lang="en-US" altLang="zh-CN" dirty="0"/>
          </a:p>
          <a:p>
            <a:pPr lvl="2"/>
            <a:r>
              <a:rPr lang="en-US" altLang="zh-CN" dirty="0" smtClean="0"/>
              <a:t>Additional data structures and algorithms are needed to manage the concurrent execution of many programs</a:t>
            </a:r>
          </a:p>
          <a:p>
            <a:pPr lvl="3"/>
            <a:r>
              <a:rPr lang="en-US" altLang="zh-CN" dirty="0" smtClean="0"/>
              <a:t>Queues, and schedulers </a:t>
            </a:r>
          </a:p>
          <a:p>
            <a:pPr lvl="3"/>
            <a:r>
              <a:rPr lang="en-US" altLang="zh-CN" dirty="0" smtClean="0"/>
              <a:t>Inter-process communication (IPC)</a:t>
            </a:r>
          </a:p>
          <a:p>
            <a:pPr lvl="1"/>
            <a:r>
              <a:rPr lang="en-US" altLang="zh-CN" dirty="0" smtClean="0">
                <a:solidFill>
                  <a:schemeClr val="accent6">
                    <a:lumMod val="75000"/>
                  </a:schemeClr>
                </a:solidFill>
              </a:rPr>
              <a:t>Thread[</a:t>
            </a:r>
            <a:r>
              <a:rPr lang="zh-CN" altLang="en-US" sz="2000" dirty="0" smtClean="0">
                <a:solidFill>
                  <a:schemeClr val="accent6">
                    <a:lumMod val="75000"/>
                  </a:schemeClr>
                </a:solidFill>
              </a:rPr>
              <a:t>线程</a:t>
            </a:r>
            <a:r>
              <a:rPr lang="en-US" altLang="zh-CN" dirty="0" smtClean="0">
                <a:solidFill>
                  <a:schemeClr val="accent6">
                    <a:lumMod val="75000"/>
                  </a:schemeClr>
                </a:solidFill>
              </a:rPr>
              <a:t>] is the modern concept</a:t>
            </a:r>
          </a:p>
          <a:p>
            <a:pPr lvl="2"/>
            <a:r>
              <a:rPr lang="en-US" altLang="zh-CN" dirty="0" smtClean="0">
                <a:solidFill>
                  <a:schemeClr val="accent6">
                    <a:lumMod val="75000"/>
                  </a:schemeClr>
                </a:solidFill>
              </a:rPr>
              <a:t>The idea could </a:t>
            </a:r>
            <a:r>
              <a:rPr lang="en-US" altLang="zh-CN" dirty="0">
                <a:solidFill>
                  <a:schemeClr val="accent6">
                    <a:lumMod val="75000"/>
                  </a:schemeClr>
                </a:solidFill>
              </a:rPr>
              <a:t>be seen as </a:t>
            </a:r>
            <a:r>
              <a:rPr lang="en-US" altLang="zh-CN" b="1" u="sng" cap="small" dirty="0" smtClean="0">
                <a:solidFill>
                  <a:schemeClr val="accent6">
                    <a:lumMod val="75000"/>
                  </a:schemeClr>
                </a:solidFill>
              </a:rPr>
              <a:t>Multiplex</a:t>
            </a:r>
            <a:r>
              <a:rPr lang="en-US" altLang="zh-CN" dirty="0" smtClean="0">
                <a:solidFill>
                  <a:schemeClr val="accent6">
                    <a:lumMod val="75000"/>
                  </a:schemeClr>
                </a:solidFill>
              </a:rPr>
              <a:t>ing </a:t>
            </a:r>
            <a:r>
              <a:rPr lang="en-US" altLang="zh-CN" b="1" dirty="0" smtClean="0">
                <a:solidFill>
                  <a:schemeClr val="accent6">
                    <a:lumMod val="75000"/>
                  </a:schemeClr>
                </a:solidFill>
              </a:rPr>
              <a:t>process, </a:t>
            </a:r>
            <a:r>
              <a:rPr lang="en-US" altLang="zh-CN" i="1" dirty="0" smtClean="0">
                <a:solidFill>
                  <a:schemeClr val="accent6">
                    <a:lumMod val="75000"/>
                  </a:schemeClr>
                </a:solidFill>
                <a:latin typeface="Gabriola" panose="04040605051002020D02" pitchFamily="82" charset="0"/>
              </a:rPr>
              <a:t>namely that your program is constructed to have more than one execution units</a:t>
            </a:r>
          </a:p>
          <a:p>
            <a:pPr lvl="3"/>
            <a:r>
              <a:rPr lang="en-US" altLang="zh-CN" dirty="0" smtClean="0">
                <a:solidFill>
                  <a:schemeClr val="accent6">
                    <a:lumMod val="75000"/>
                  </a:schemeClr>
                </a:solidFill>
              </a:rPr>
              <a:t>CPU is occupied by the process, however the usage of the CPU is shared among the internal execution units (threads)</a:t>
            </a:r>
          </a:p>
          <a:p>
            <a:pPr lvl="4"/>
            <a:r>
              <a:rPr lang="en-US" altLang="zh-CN" dirty="0" smtClean="0">
                <a:solidFill>
                  <a:schemeClr val="accent6">
                    <a:lumMod val="75000"/>
                  </a:schemeClr>
                </a:solidFill>
              </a:rPr>
              <a:t>The </a:t>
            </a:r>
            <a:r>
              <a:rPr lang="en-US" altLang="zh-CN" dirty="0">
                <a:solidFill>
                  <a:schemeClr val="accent6">
                    <a:lumMod val="75000"/>
                  </a:schemeClr>
                </a:solidFill>
              </a:rPr>
              <a:t>resources assigned to the </a:t>
            </a:r>
            <a:r>
              <a:rPr lang="en-US" altLang="zh-CN" dirty="0" smtClean="0">
                <a:solidFill>
                  <a:schemeClr val="accent6">
                    <a:lumMod val="75000"/>
                  </a:schemeClr>
                </a:solidFill>
              </a:rPr>
              <a:t>process could be shared by those threads.</a:t>
            </a:r>
            <a:endParaRPr lang="zh-CN" altLang="en-US" dirty="0" smtClean="0">
              <a:solidFill>
                <a:schemeClr val="accent6">
                  <a:lumMod val="75000"/>
                </a:schemeClr>
              </a:solidFill>
            </a:endParaRPr>
          </a:p>
        </p:txBody>
      </p:sp>
    </p:spTree>
    <p:extLst>
      <p:ext uri="{BB962C8B-B14F-4D97-AF65-F5344CB8AC3E}">
        <p14:creationId xmlns:p14="http://schemas.microsoft.com/office/powerpoint/2010/main" val="2622884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76E22312-E2E6-459E-85FE-24E05AA61651}" type="slidenum">
              <a:rPr lang="en-US">
                <a:solidFill>
                  <a:srgbClr val="000000"/>
                </a:solidFill>
                <a:latin typeface="Helvetica" pitchFamily="34" charset="0"/>
              </a:rPr>
              <a:pPr eaLnBrk="0" fontAlgn="base" hangingPunct="0">
                <a:spcBef>
                  <a:spcPct val="0"/>
                </a:spcBef>
                <a:spcAft>
                  <a:spcPct val="0"/>
                </a:spcAft>
              </a:pPr>
              <a:t>34</a:t>
            </a:fld>
            <a:endParaRPr lang="en-US">
              <a:solidFill>
                <a:srgbClr val="000000"/>
              </a:solidFill>
              <a:latin typeface="Helvetica" pitchFamily="34" charset="0"/>
            </a:endParaRPr>
          </a:p>
        </p:txBody>
      </p:sp>
      <p:sp>
        <p:nvSpPr>
          <p:cNvPr id="12291" name="Rectangle 2"/>
          <p:cNvSpPr>
            <a:spLocks noGrp="1" noChangeArrowheads="1"/>
          </p:cNvSpPr>
          <p:nvPr>
            <p:ph type="title"/>
          </p:nvPr>
        </p:nvSpPr>
        <p:spPr>
          <a:xfrm>
            <a:off x="533400" y="557808"/>
            <a:ext cx="7772400" cy="1143000"/>
          </a:xfrm>
        </p:spPr>
        <p:txBody>
          <a:bodyPr/>
          <a:lstStyle/>
          <a:p>
            <a:r>
              <a:rPr lang="en-US" dirty="0" smtClean="0"/>
              <a:t>Context Switching</a:t>
            </a:r>
          </a:p>
        </p:txBody>
      </p:sp>
      <p:sp>
        <p:nvSpPr>
          <p:cNvPr id="12292" name="Rectangle 3"/>
          <p:cNvSpPr>
            <a:spLocks noGrp="1" noChangeArrowheads="1"/>
          </p:cNvSpPr>
          <p:nvPr>
            <p:ph type="body" idx="1"/>
          </p:nvPr>
        </p:nvSpPr>
        <p:spPr>
          <a:xfrm>
            <a:off x="533400" y="1600200"/>
            <a:ext cx="8229600" cy="4572000"/>
          </a:xfrm>
        </p:spPr>
        <p:txBody>
          <a:bodyPr/>
          <a:lstStyle/>
          <a:p>
            <a:r>
              <a:rPr lang="en-US" dirty="0" smtClean="0"/>
              <a:t>Program instructions operate on operands in memory and (temporarily) in registers</a:t>
            </a:r>
          </a:p>
        </p:txBody>
      </p:sp>
      <p:sp>
        <p:nvSpPr>
          <p:cNvPr id="12293"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294"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295"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2296"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2297"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2298"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2299"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300"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2301" name="Group 12"/>
          <p:cNvGrpSpPr>
            <a:grpSpLocks/>
          </p:cNvGrpSpPr>
          <p:nvPr/>
        </p:nvGrpSpPr>
        <p:grpSpPr bwMode="auto">
          <a:xfrm>
            <a:off x="5951538" y="4600575"/>
            <a:ext cx="1228725" cy="341313"/>
            <a:chOff x="3777" y="3664"/>
            <a:chExt cx="774" cy="215"/>
          </a:xfrm>
        </p:grpSpPr>
        <p:sp>
          <p:nvSpPr>
            <p:cNvPr id="12314"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5"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6"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7"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8"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2319"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20"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2302" name="Rectangle 20"/>
          <p:cNvSpPr>
            <a:spLocks noChangeArrowheads="1"/>
          </p:cNvSpPr>
          <p:nvPr/>
        </p:nvSpPr>
        <p:spPr bwMode="auto">
          <a:xfrm>
            <a:off x="2971800" y="52578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
        <p:nvSpPr>
          <p:cNvPr id="12303" name="Text Box 21"/>
          <p:cNvSpPr txBox="1">
            <a:spLocks noChangeArrowheads="1"/>
          </p:cNvSpPr>
          <p:nvPr/>
        </p:nvSpPr>
        <p:spPr bwMode="auto">
          <a:xfrm>
            <a:off x="6389688" y="5114925"/>
            <a:ext cx="2211387" cy="8540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dirty="0">
                <a:solidFill>
                  <a:srgbClr val="B20000"/>
                </a:solidFill>
                <a:latin typeface="Helvetica" pitchFamily="34" charset="0"/>
              </a:rPr>
              <a:t>Prog1 has CPU</a:t>
            </a:r>
          </a:p>
          <a:p>
            <a:pPr eaLnBrk="0" fontAlgn="base" hangingPunct="0">
              <a:spcBef>
                <a:spcPct val="50000"/>
              </a:spcBef>
              <a:spcAft>
                <a:spcPct val="0"/>
              </a:spcAft>
            </a:pPr>
            <a:r>
              <a:rPr lang="en-US" sz="2000" dirty="0">
                <a:solidFill>
                  <a:srgbClr val="B20000"/>
                </a:solidFill>
                <a:latin typeface="Helvetica" pitchFamily="34" charset="0"/>
              </a:rPr>
              <a:t>Prog2 is suspended</a:t>
            </a:r>
          </a:p>
        </p:txBody>
      </p:sp>
      <p:sp>
        <p:nvSpPr>
          <p:cNvPr id="12304" name="Line 22"/>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05" name="Rectangle 23"/>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2306" name="Rectangle 24"/>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2307" name="Line 25"/>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08" name="Text Box 26"/>
          <p:cNvSpPr txBox="1">
            <a:spLocks noChangeArrowheads="1"/>
          </p:cNvSpPr>
          <p:nvPr/>
        </p:nvSpPr>
        <p:spPr bwMode="auto">
          <a:xfrm>
            <a:off x="3962400" y="2971800"/>
            <a:ext cx="1530350" cy="1581150"/>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1400" b="1">
                <a:solidFill>
                  <a:srgbClr val="000000"/>
                </a:solidFill>
                <a:latin typeface="Helvetica" pitchFamily="34" charset="0"/>
              </a:rPr>
              <a:t>Load A1, R1</a:t>
            </a:r>
          </a:p>
          <a:p>
            <a:pPr eaLnBrk="0" fontAlgn="base" hangingPunct="0">
              <a:spcBef>
                <a:spcPct val="50000"/>
              </a:spcBef>
              <a:spcAft>
                <a:spcPct val="0"/>
              </a:spcAft>
            </a:pPr>
            <a:r>
              <a:rPr lang="en-US" sz="1400" b="1">
                <a:solidFill>
                  <a:srgbClr val="000000"/>
                </a:solidFill>
                <a:latin typeface="Helvetica" pitchFamily="34" charset="0"/>
              </a:rPr>
              <a:t>Load A2, R2</a:t>
            </a:r>
          </a:p>
          <a:p>
            <a:pPr eaLnBrk="0" fontAlgn="base" hangingPunct="0">
              <a:spcBef>
                <a:spcPct val="50000"/>
              </a:spcBef>
              <a:spcAft>
                <a:spcPct val="0"/>
              </a:spcAft>
            </a:pPr>
            <a:r>
              <a:rPr lang="en-US" sz="1400" b="1">
                <a:solidFill>
                  <a:srgbClr val="000000"/>
                </a:solidFill>
                <a:latin typeface="Helvetica" pitchFamily="34" charset="0"/>
              </a:rPr>
              <a:t>Add R1, R2, R3</a:t>
            </a:r>
          </a:p>
          <a:p>
            <a:pPr eaLnBrk="0" fontAlgn="base" hangingPunct="0">
              <a:spcBef>
                <a:spcPct val="50000"/>
              </a:spcBef>
              <a:spcAft>
                <a:spcPct val="0"/>
              </a:spcAft>
            </a:pPr>
            <a:r>
              <a:rPr lang="en-US" sz="1400" b="1">
                <a:solidFill>
                  <a:srgbClr val="000000"/>
                </a:solidFill>
                <a:latin typeface="Helvetica" pitchFamily="34" charset="0"/>
              </a:rPr>
              <a:t>Store R3, A3</a:t>
            </a:r>
          </a:p>
          <a:p>
            <a:pPr eaLnBrk="0" fontAlgn="base" hangingPunct="0">
              <a:spcBef>
                <a:spcPct val="50000"/>
              </a:spcBef>
              <a:spcAft>
                <a:spcPct val="0"/>
              </a:spcAft>
            </a:pPr>
            <a:r>
              <a:rPr lang="en-US" sz="1400" b="1">
                <a:solidFill>
                  <a:srgbClr val="000000"/>
                </a:solidFill>
                <a:latin typeface="Helvetica" pitchFamily="34" charset="0"/>
              </a:rPr>
              <a:t>…</a:t>
            </a:r>
          </a:p>
        </p:txBody>
      </p:sp>
      <p:sp>
        <p:nvSpPr>
          <p:cNvPr id="12309" name="Arc 27"/>
          <p:cNvSpPr>
            <a:spLocks/>
          </p:cNvSpPr>
          <p:nvPr/>
        </p:nvSpPr>
        <p:spPr bwMode="auto">
          <a:xfrm>
            <a:off x="2749550" y="3595688"/>
            <a:ext cx="2751138" cy="239712"/>
          </a:xfrm>
          <a:custGeom>
            <a:avLst/>
            <a:gdLst>
              <a:gd name="T0" fmla="*/ 0 w 28678"/>
              <a:gd name="T1" fmla="*/ 88492649 h 21600"/>
              <a:gd name="T2" fmla="*/ 2147483647 w 28678"/>
              <a:gd name="T3" fmla="*/ 77026518 h 21600"/>
              <a:gd name="T4" fmla="*/ 2147483647 w 28678"/>
              <a:gd name="T5" fmla="*/ 327640463 h 21600"/>
              <a:gd name="T6" fmla="*/ 0 60000 65536"/>
              <a:gd name="T7" fmla="*/ 0 60000 65536"/>
              <a:gd name="T8" fmla="*/ 0 60000 65536"/>
              <a:gd name="T9" fmla="*/ 0 w 28678"/>
              <a:gd name="T10" fmla="*/ 0 h 21600"/>
              <a:gd name="T11" fmla="*/ 28678 w 28678"/>
              <a:gd name="T12" fmla="*/ 21600 h 21600"/>
            </a:gdLst>
            <a:ahLst/>
            <a:cxnLst>
              <a:cxn ang="T6">
                <a:pos x="T0" y="T1"/>
              </a:cxn>
              <a:cxn ang="T7">
                <a:pos x="T2" y="T3"/>
              </a:cxn>
              <a:cxn ang="T8">
                <a:pos x="T4" y="T5"/>
              </a:cxn>
            </a:cxnLst>
            <a:rect l="T9" t="T10" r="T11" b="T12"/>
            <a:pathLst>
              <a:path w="28678" h="21600" fill="none" extrusionOk="0">
                <a:moveTo>
                  <a:pt x="0" y="5834"/>
                </a:moveTo>
                <a:cubicBezTo>
                  <a:pt x="4002" y="2085"/>
                  <a:pt x="9281" y="-1"/>
                  <a:pt x="14765" y="0"/>
                </a:cubicBezTo>
                <a:cubicBezTo>
                  <a:pt x="19856" y="0"/>
                  <a:pt x="24783" y="1798"/>
                  <a:pt x="28678" y="5077"/>
                </a:cubicBezTo>
              </a:path>
              <a:path w="28678" h="21600" stroke="0" extrusionOk="0">
                <a:moveTo>
                  <a:pt x="0" y="5834"/>
                </a:moveTo>
                <a:cubicBezTo>
                  <a:pt x="4002" y="2085"/>
                  <a:pt x="9281" y="-1"/>
                  <a:pt x="14765" y="0"/>
                </a:cubicBezTo>
                <a:cubicBezTo>
                  <a:pt x="19856" y="0"/>
                  <a:pt x="24783" y="1798"/>
                  <a:pt x="28678" y="5077"/>
                </a:cubicBezTo>
                <a:lnTo>
                  <a:pt x="14765" y="21600"/>
                </a:lnTo>
                <a:close/>
              </a:path>
            </a:pathLst>
          </a:custGeom>
          <a:noFill/>
          <a:ln w="38100" cap="sq">
            <a:solidFill>
              <a:schemeClr val="tx1"/>
            </a:solidFill>
            <a:round/>
            <a:headEnd type="none" w="sm" len="sm"/>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0" name="Arc 28"/>
          <p:cNvSpPr>
            <a:spLocks/>
          </p:cNvSpPr>
          <p:nvPr/>
        </p:nvSpPr>
        <p:spPr bwMode="auto">
          <a:xfrm>
            <a:off x="2717800" y="4621213"/>
            <a:ext cx="2941638" cy="296862"/>
          </a:xfrm>
          <a:custGeom>
            <a:avLst/>
            <a:gdLst>
              <a:gd name="T0" fmla="*/ 0 w 28678"/>
              <a:gd name="T1" fmla="*/ 208146310 h 21600"/>
              <a:gd name="T2" fmla="*/ 2147483647 w 28678"/>
              <a:gd name="T3" fmla="*/ 181173988 h 21600"/>
              <a:gd name="T4" fmla="*/ 2147483647 w 28678"/>
              <a:gd name="T5" fmla="*/ 770649735 h 21600"/>
              <a:gd name="T6" fmla="*/ 0 60000 65536"/>
              <a:gd name="T7" fmla="*/ 0 60000 65536"/>
              <a:gd name="T8" fmla="*/ 0 60000 65536"/>
              <a:gd name="T9" fmla="*/ 0 w 28678"/>
              <a:gd name="T10" fmla="*/ 0 h 21600"/>
              <a:gd name="T11" fmla="*/ 28678 w 28678"/>
              <a:gd name="T12" fmla="*/ 21600 h 21600"/>
            </a:gdLst>
            <a:ahLst/>
            <a:cxnLst>
              <a:cxn ang="T6">
                <a:pos x="T0" y="T1"/>
              </a:cxn>
              <a:cxn ang="T7">
                <a:pos x="T2" y="T3"/>
              </a:cxn>
              <a:cxn ang="T8">
                <a:pos x="T4" y="T5"/>
              </a:cxn>
            </a:cxnLst>
            <a:rect l="T9" t="T10" r="T11" b="T12"/>
            <a:pathLst>
              <a:path w="28678" h="21600" fill="none" extrusionOk="0">
                <a:moveTo>
                  <a:pt x="0" y="5834"/>
                </a:moveTo>
                <a:cubicBezTo>
                  <a:pt x="4002" y="2085"/>
                  <a:pt x="9281" y="-1"/>
                  <a:pt x="14765" y="0"/>
                </a:cubicBezTo>
                <a:cubicBezTo>
                  <a:pt x="19856" y="0"/>
                  <a:pt x="24783" y="1798"/>
                  <a:pt x="28678" y="5077"/>
                </a:cubicBezTo>
              </a:path>
              <a:path w="28678" h="21600" stroke="0" extrusionOk="0">
                <a:moveTo>
                  <a:pt x="0" y="5834"/>
                </a:moveTo>
                <a:cubicBezTo>
                  <a:pt x="4002" y="2085"/>
                  <a:pt x="9281" y="-1"/>
                  <a:pt x="14765" y="0"/>
                </a:cubicBezTo>
                <a:cubicBezTo>
                  <a:pt x="19856" y="0"/>
                  <a:pt x="24783" y="1798"/>
                  <a:pt x="28678" y="5077"/>
                </a:cubicBezTo>
                <a:lnTo>
                  <a:pt x="14765" y="21600"/>
                </a:lnTo>
                <a:close/>
              </a:path>
            </a:pathLst>
          </a:custGeom>
          <a:noFill/>
          <a:ln w="38100" cap="sq">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1" name="Line 29"/>
          <p:cNvSpPr>
            <a:spLocks noChangeShapeType="1"/>
          </p:cNvSpPr>
          <p:nvPr/>
        </p:nvSpPr>
        <p:spPr bwMode="auto">
          <a:xfrm flipV="1">
            <a:off x="5910263" y="4244975"/>
            <a:ext cx="200025" cy="495300"/>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2" name="Line 30"/>
          <p:cNvSpPr>
            <a:spLocks noChangeShapeType="1"/>
          </p:cNvSpPr>
          <p:nvPr/>
        </p:nvSpPr>
        <p:spPr bwMode="auto">
          <a:xfrm flipV="1">
            <a:off x="6115050" y="4233863"/>
            <a:ext cx="125413" cy="511175"/>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3" name="Line 31"/>
          <p:cNvSpPr>
            <a:spLocks noChangeShapeType="1"/>
          </p:cNvSpPr>
          <p:nvPr/>
        </p:nvSpPr>
        <p:spPr bwMode="auto">
          <a:xfrm flipV="1">
            <a:off x="6254750" y="4278313"/>
            <a:ext cx="53975" cy="479425"/>
          </a:xfrm>
          <a:prstGeom prst="line">
            <a:avLst/>
          </a:prstGeom>
          <a:noFill/>
          <a:ln w="38100" cap="sq">
            <a:solidFill>
              <a:schemeClr val="tx1"/>
            </a:solidFill>
            <a:round/>
            <a:headEnd type="triangle" w="med" len="med"/>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2" name="矩形 1"/>
          <p:cNvSpPr/>
          <p:nvPr/>
        </p:nvSpPr>
        <p:spPr>
          <a:xfrm>
            <a:off x="0" y="28907"/>
            <a:ext cx="8364790" cy="769441"/>
          </a:xfrm>
          <a:prstGeom prst="rect">
            <a:avLst/>
          </a:prstGeom>
        </p:spPr>
        <p:txBody>
          <a:bodyPr wrap="none">
            <a:spAutoFit/>
          </a:bodyPr>
          <a:lstStyle/>
          <a:p>
            <a:r>
              <a:rPr lang="en-US" altLang="zh-CN" sz="4400" dirty="0"/>
              <a:t>Process switching is </a:t>
            </a:r>
            <a:r>
              <a:rPr lang="en-US" altLang="zh-CN" sz="4400" b="1" cap="small" dirty="0" err="1" smtClean="0">
                <a:solidFill>
                  <a:srgbClr val="FF0000"/>
                </a:solidFill>
              </a:rPr>
              <a:t>expenSive</a:t>
            </a:r>
            <a:r>
              <a:rPr lang="en-US" altLang="zh-CN" sz="4400" dirty="0"/>
              <a:t>!</a:t>
            </a:r>
            <a:endParaRPr lang="zh-CN" altLang="en-US" sz="4400" dirty="0"/>
          </a:p>
        </p:txBody>
      </p:sp>
    </p:spTree>
    <p:extLst>
      <p:ext uri="{BB962C8B-B14F-4D97-AF65-F5344CB8AC3E}">
        <p14:creationId xmlns:p14="http://schemas.microsoft.com/office/powerpoint/2010/main" val="365469275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714EB8A4-A0AD-47A9-9163-6C37D9EF7427}" type="slidenum">
              <a:rPr lang="en-US">
                <a:solidFill>
                  <a:srgbClr val="000000"/>
                </a:solidFill>
                <a:latin typeface="Helvetica" pitchFamily="34" charset="0"/>
              </a:rPr>
              <a:pPr eaLnBrk="0" fontAlgn="base" hangingPunct="0">
                <a:spcBef>
                  <a:spcPct val="0"/>
                </a:spcBef>
                <a:spcAft>
                  <a:spcPct val="0"/>
                </a:spcAft>
              </a:pPr>
              <a:t>35</a:t>
            </a:fld>
            <a:endParaRPr lang="en-US">
              <a:solidFill>
                <a:srgbClr val="000000"/>
              </a:solidFill>
              <a:latin typeface="Helvetica" pitchFamily="34" charset="0"/>
            </a:endParaRPr>
          </a:p>
        </p:txBody>
      </p:sp>
      <p:sp>
        <p:nvSpPr>
          <p:cNvPr id="13315" name="Rectangle 2"/>
          <p:cNvSpPr>
            <a:spLocks noGrp="1" noChangeArrowheads="1"/>
          </p:cNvSpPr>
          <p:nvPr>
            <p:ph type="title"/>
          </p:nvPr>
        </p:nvSpPr>
        <p:spPr/>
        <p:txBody>
          <a:bodyPr/>
          <a:lstStyle/>
          <a:p>
            <a:r>
              <a:rPr lang="en-US" dirty="0" smtClean="0"/>
              <a:t>Context Switching</a:t>
            </a:r>
          </a:p>
        </p:txBody>
      </p:sp>
      <p:sp>
        <p:nvSpPr>
          <p:cNvPr id="13316" name="Rectangle 3"/>
          <p:cNvSpPr>
            <a:spLocks noGrp="1" noChangeArrowheads="1"/>
          </p:cNvSpPr>
          <p:nvPr>
            <p:ph type="body" idx="1"/>
          </p:nvPr>
        </p:nvSpPr>
        <p:spPr>
          <a:xfrm>
            <a:off x="533400" y="1340768"/>
            <a:ext cx="8229600" cy="4572000"/>
          </a:xfrm>
        </p:spPr>
        <p:txBody>
          <a:bodyPr/>
          <a:lstStyle/>
          <a:p>
            <a:r>
              <a:rPr lang="en-US" dirty="0" smtClean="0"/>
              <a:t>Saving all the information about a process allows a process to be </a:t>
            </a:r>
            <a:r>
              <a:rPr lang="en-US" dirty="0" smtClean="0">
                <a:solidFill>
                  <a:schemeClr val="accent6"/>
                </a:solidFill>
              </a:rPr>
              <a:t>temporarily suspended </a:t>
            </a:r>
            <a:r>
              <a:rPr lang="en-US" dirty="0" smtClean="0"/>
              <a:t>and later</a:t>
            </a:r>
            <a:r>
              <a:rPr lang="en-US" i="1" dirty="0" smtClean="0"/>
              <a:t> </a:t>
            </a:r>
            <a:r>
              <a:rPr lang="en-US" dirty="0" smtClean="0">
                <a:solidFill>
                  <a:schemeClr val="accent6"/>
                </a:solidFill>
              </a:rPr>
              <a:t>resumed </a:t>
            </a:r>
            <a:r>
              <a:rPr lang="en-US" dirty="0" smtClean="0"/>
              <a:t>from the same point</a:t>
            </a:r>
          </a:p>
        </p:txBody>
      </p:sp>
      <p:sp>
        <p:nvSpPr>
          <p:cNvPr id="13317"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18"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19"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3320"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3321"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3322"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3323"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24"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3325" name="Group 12"/>
          <p:cNvGrpSpPr>
            <a:grpSpLocks/>
          </p:cNvGrpSpPr>
          <p:nvPr/>
        </p:nvGrpSpPr>
        <p:grpSpPr bwMode="auto">
          <a:xfrm>
            <a:off x="5951538" y="4600575"/>
            <a:ext cx="1228725" cy="341313"/>
            <a:chOff x="3777" y="3664"/>
            <a:chExt cx="774" cy="215"/>
          </a:xfrm>
        </p:grpSpPr>
        <p:sp>
          <p:nvSpPr>
            <p:cNvPr id="13334"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5"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6"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7"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8"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3339"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40"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3326" name="Rectangle 20"/>
          <p:cNvSpPr>
            <a:spLocks noChangeArrowheads="1"/>
          </p:cNvSpPr>
          <p:nvPr/>
        </p:nvSpPr>
        <p:spPr bwMode="auto">
          <a:xfrm>
            <a:off x="19050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3327" name="Line 21"/>
          <p:cNvSpPr>
            <a:spLocks noChangeShapeType="1"/>
          </p:cNvSpPr>
          <p:nvPr/>
        </p:nvSpPr>
        <p:spPr bwMode="auto">
          <a:xfrm flipH="1">
            <a:off x="2743200" y="4843463"/>
            <a:ext cx="3217863" cy="490537"/>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28" name="Text Box 22"/>
          <p:cNvSpPr txBox="1">
            <a:spLocks noChangeArrowheads="1"/>
          </p:cNvSpPr>
          <p:nvPr/>
        </p:nvSpPr>
        <p:spPr bwMode="auto">
          <a:xfrm>
            <a:off x="6389688" y="5114925"/>
            <a:ext cx="2211387" cy="3968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OS suspends Prog1</a:t>
            </a:r>
          </a:p>
        </p:txBody>
      </p:sp>
      <p:sp>
        <p:nvSpPr>
          <p:cNvPr id="13329" name="Line 23"/>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0" name="Rectangle 24"/>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3331" name="Rectangle 25"/>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3332" name="Line 26"/>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3" name="Rectangle 27"/>
          <p:cNvSpPr>
            <a:spLocks noChangeArrowheads="1"/>
          </p:cNvSpPr>
          <p:nvPr/>
        </p:nvSpPr>
        <p:spPr bwMode="auto">
          <a:xfrm>
            <a:off x="29718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Tree>
    <p:extLst>
      <p:ext uri="{BB962C8B-B14F-4D97-AF65-F5344CB8AC3E}">
        <p14:creationId xmlns:p14="http://schemas.microsoft.com/office/powerpoint/2010/main" val="40844019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654CCDB2-7E29-4FB4-A996-9E4BC7841940}" type="slidenum">
              <a:rPr lang="en-US">
                <a:solidFill>
                  <a:srgbClr val="000000"/>
                </a:solidFill>
                <a:latin typeface="Helvetica" pitchFamily="34" charset="0"/>
              </a:rPr>
              <a:pPr eaLnBrk="0" fontAlgn="base" hangingPunct="0">
                <a:spcBef>
                  <a:spcPct val="0"/>
                </a:spcBef>
                <a:spcAft>
                  <a:spcPct val="0"/>
                </a:spcAft>
              </a:pPr>
              <a:t>36</a:t>
            </a:fld>
            <a:endParaRPr lang="en-US">
              <a:solidFill>
                <a:srgbClr val="000000"/>
              </a:solidFill>
              <a:latin typeface="Helvetica" pitchFamily="34" charset="0"/>
            </a:endParaRPr>
          </a:p>
        </p:txBody>
      </p:sp>
      <p:sp>
        <p:nvSpPr>
          <p:cNvPr id="14339" name="Rectangle 2"/>
          <p:cNvSpPr>
            <a:spLocks noGrp="1" noChangeArrowheads="1"/>
          </p:cNvSpPr>
          <p:nvPr>
            <p:ph type="title"/>
          </p:nvPr>
        </p:nvSpPr>
        <p:spPr/>
        <p:txBody>
          <a:bodyPr/>
          <a:lstStyle/>
          <a:p>
            <a:r>
              <a:rPr lang="en-US" dirty="0" smtClean="0"/>
              <a:t>Context Switching</a:t>
            </a:r>
          </a:p>
        </p:txBody>
      </p:sp>
      <p:sp>
        <p:nvSpPr>
          <p:cNvPr id="14340" name="Rectangle 3"/>
          <p:cNvSpPr>
            <a:spLocks noGrp="1" noChangeArrowheads="1"/>
          </p:cNvSpPr>
          <p:nvPr>
            <p:ph type="body" idx="1"/>
          </p:nvPr>
        </p:nvSpPr>
        <p:spPr>
          <a:xfrm>
            <a:off x="539552" y="1340768"/>
            <a:ext cx="8229600" cy="4572000"/>
          </a:xfrm>
        </p:spPr>
        <p:txBody>
          <a:bodyPr/>
          <a:lstStyle/>
          <a:p>
            <a:r>
              <a:rPr lang="en-US" dirty="0" smtClean="0"/>
              <a:t>Saving all the information about a process allows a process to be </a:t>
            </a:r>
            <a:r>
              <a:rPr lang="en-US" dirty="0" smtClean="0">
                <a:solidFill>
                  <a:schemeClr val="accent6"/>
                </a:solidFill>
              </a:rPr>
              <a:t>temporarily suspended </a:t>
            </a:r>
            <a:r>
              <a:rPr lang="en-US" dirty="0" smtClean="0"/>
              <a:t>and later</a:t>
            </a:r>
            <a:r>
              <a:rPr lang="en-US" i="1" dirty="0" smtClean="0"/>
              <a:t> </a:t>
            </a:r>
            <a:r>
              <a:rPr lang="en-US" dirty="0" smtClean="0">
                <a:solidFill>
                  <a:schemeClr val="accent6"/>
                </a:solidFill>
              </a:rPr>
              <a:t>resumed</a:t>
            </a:r>
          </a:p>
        </p:txBody>
      </p:sp>
      <p:sp>
        <p:nvSpPr>
          <p:cNvPr id="14341"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2"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3"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4344"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4345"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4346"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4347"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8"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4349" name="Group 12"/>
          <p:cNvGrpSpPr>
            <a:grpSpLocks/>
          </p:cNvGrpSpPr>
          <p:nvPr/>
        </p:nvGrpSpPr>
        <p:grpSpPr bwMode="auto">
          <a:xfrm>
            <a:off x="5951538" y="4600575"/>
            <a:ext cx="1228725" cy="341313"/>
            <a:chOff x="3777" y="3664"/>
            <a:chExt cx="774" cy="215"/>
          </a:xfrm>
        </p:grpSpPr>
        <p:sp>
          <p:nvSpPr>
            <p:cNvPr id="14358"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9"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0"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1"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2"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4363"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4"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4350" name="Rectangle 20"/>
          <p:cNvSpPr>
            <a:spLocks noChangeArrowheads="1"/>
          </p:cNvSpPr>
          <p:nvPr/>
        </p:nvSpPr>
        <p:spPr bwMode="auto">
          <a:xfrm>
            <a:off x="19050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4351" name="Line 21"/>
          <p:cNvSpPr>
            <a:spLocks noChangeShapeType="1"/>
          </p:cNvSpPr>
          <p:nvPr/>
        </p:nvSpPr>
        <p:spPr bwMode="auto">
          <a:xfrm flipH="1">
            <a:off x="3733800" y="4800600"/>
            <a:ext cx="1905000" cy="566738"/>
          </a:xfrm>
          <a:prstGeom prst="line">
            <a:avLst/>
          </a:prstGeom>
          <a:noFill/>
          <a:ln w="38100" cap="sq">
            <a:solidFill>
              <a:schemeClr val="tx1"/>
            </a:solidFill>
            <a:round/>
            <a:headEnd type="triangle" w="med" len="med"/>
            <a:tailEn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2" name="Text Box 22"/>
          <p:cNvSpPr txBox="1">
            <a:spLocks noChangeArrowheads="1"/>
          </p:cNvSpPr>
          <p:nvPr/>
        </p:nvSpPr>
        <p:spPr bwMode="auto">
          <a:xfrm>
            <a:off x="6389688" y="5114925"/>
            <a:ext cx="2211387" cy="3968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OS resumes Prog2</a:t>
            </a:r>
          </a:p>
        </p:txBody>
      </p:sp>
      <p:sp>
        <p:nvSpPr>
          <p:cNvPr id="14353" name="Line 23"/>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4" name="Rectangle 24"/>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4355" name="Rectangle 25"/>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4356" name="Line 26"/>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7" name="Rectangle 27"/>
          <p:cNvSpPr>
            <a:spLocks noChangeArrowheads="1"/>
          </p:cNvSpPr>
          <p:nvPr/>
        </p:nvSpPr>
        <p:spPr bwMode="auto">
          <a:xfrm>
            <a:off x="29718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Tree>
    <p:extLst>
      <p:ext uri="{BB962C8B-B14F-4D97-AF65-F5344CB8AC3E}">
        <p14:creationId xmlns:p14="http://schemas.microsoft.com/office/powerpoint/2010/main" val="221119381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AB9C2CB2-B0A3-4BB4-983A-41B198A497DC}" type="slidenum">
              <a:rPr lang="en-US">
                <a:solidFill>
                  <a:srgbClr val="000000"/>
                </a:solidFill>
                <a:latin typeface="Helvetica" pitchFamily="34" charset="0"/>
              </a:rPr>
              <a:pPr eaLnBrk="0" fontAlgn="base" hangingPunct="0">
                <a:spcBef>
                  <a:spcPct val="0"/>
                </a:spcBef>
                <a:spcAft>
                  <a:spcPct val="0"/>
                </a:spcAft>
              </a:pPr>
              <a:t>37</a:t>
            </a:fld>
            <a:endParaRPr lang="en-US">
              <a:solidFill>
                <a:srgbClr val="000000"/>
              </a:solidFill>
              <a:latin typeface="Helvetica" pitchFamily="34" charset="0"/>
            </a:endParaRPr>
          </a:p>
        </p:txBody>
      </p:sp>
      <p:sp>
        <p:nvSpPr>
          <p:cNvPr id="15363" name="Rectangle 2"/>
          <p:cNvSpPr>
            <a:spLocks noGrp="1" noChangeArrowheads="1"/>
          </p:cNvSpPr>
          <p:nvPr>
            <p:ph type="title"/>
          </p:nvPr>
        </p:nvSpPr>
        <p:spPr/>
        <p:txBody>
          <a:bodyPr/>
          <a:lstStyle/>
          <a:p>
            <a:r>
              <a:rPr lang="en-US" dirty="0" smtClean="0"/>
              <a:t>Context Switching</a:t>
            </a:r>
          </a:p>
        </p:txBody>
      </p:sp>
      <p:sp>
        <p:nvSpPr>
          <p:cNvPr id="15364" name="Rectangle 3"/>
          <p:cNvSpPr>
            <a:spLocks noGrp="1" noChangeArrowheads="1"/>
          </p:cNvSpPr>
          <p:nvPr>
            <p:ph type="body" idx="1"/>
          </p:nvPr>
        </p:nvSpPr>
        <p:spPr>
          <a:xfrm>
            <a:off x="533400" y="1600200"/>
            <a:ext cx="8229600" cy="4572000"/>
          </a:xfrm>
        </p:spPr>
        <p:txBody>
          <a:bodyPr/>
          <a:lstStyle/>
          <a:p>
            <a:r>
              <a:rPr lang="en-US" smtClean="0"/>
              <a:t>Program instructions operate on operands in memory and in registers</a:t>
            </a:r>
          </a:p>
        </p:txBody>
      </p:sp>
      <p:sp>
        <p:nvSpPr>
          <p:cNvPr id="15365"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66"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67"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5368"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5369"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5370"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5371"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72"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5373" name="Group 12"/>
          <p:cNvGrpSpPr>
            <a:grpSpLocks/>
          </p:cNvGrpSpPr>
          <p:nvPr/>
        </p:nvGrpSpPr>
        <p:grpSpPr bwMode="auto">
          <a:xfrm>
            <a:off x="5951538" y="4600575"/>
            <a:ext cx="1228725" cy="341313"/>
            <a:chOff x="3777" y="3664"/>
            <a:chExt cx="774" cy="215"/>
          </a:xfrm>
        </p:grpSpPr>
        <p:sp>
          <p:nvSpPr>
            <p:cNvPr id="15386"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7"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8"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9"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90"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5391"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92"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5374" name="Rectangle 20"/>
          <p:cNvSpPr>
            <a:spLocks noChangeArrowheads="1"/>
          </p:cNvSpPr>
          <p:nvPr/>
        </p:nvSpPr>
        <p:spPr bwMode="auto">
          <a:xfrm>
            <a:off x="1905000" y="52578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5375" name="Text Box 21"/>
          <p:cNvSpPr txBox="1">
            <a:spLocks noChangeArrowheads="1"/>
          </p:cNvSpPr>
          <p:nvPr/>
        </p:nvSpPr>
        <p:spPr bwMode="auto">
          <a:xfrm>
            <a:off x="6389688" y="5114925"/>
            <a:ext cx="2211387" cy="8540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Prog2 has CPU</a:t>
            </a:r>
          </a:p>
          <a:p>
            <a:pPr eaLnBrk="0" fontAlgn="base" hangingPunct="0">
              <a:spcBef>
                <a:spcPct val="50000"/>
              </a:spcBef>
              <a:spcAft>
                <a:spcPct val="0"/>
              </a:spcAft>
            </a:pPr>
            <a:r>
              <a:rPr lang="en-US" sz="2000">
                <a:solidFill>
                  <a:srgbClr val="B20000"/>
                </a:solidFill>
                <a:latin typeface="Helvetica" pitchFamily="34" charset="0"/>
              </a:rPr>
              <a:t>Prog1 is suspended</a:t>
            </a:r>
          </a:p>
        </p:txBody>
      </p:sp>
      <p:sp>
        <p:nvSpPr>
          <p:cNvPr id="15376" name="Line 22"/>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77" name="Rectangle 23"/>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5378" name="Rectangle 24"/>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5379" name="Line 25"/>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0" name="Text Box 26"/>
          <p:cNvSpPr txBox="1">
            <a:spLocks noChangeArrowheads="1"/>
          </p:cNvSpPr>
          <p:nvPr/>
        </p:nvSpPr>
        <p:spPr bwMode="auto">
          <a:xfrm>
            <a:off x="3962400" y="2971800"/>
            <a:ext cx="1530350" cy="1581150"/>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1400" b="1">
                <a:solidFill>
                  <a:srgbClr val="000000"/>
                </a:solidFill>
                <a:latin typeface="Helvetica" pitchFamily="34" charset="0"/>
              </a:rPr>
              <a:t>Load A1, R1</a:t>
            </a:r>
          </a:p>
          <a:p>
            <a:pPr eaLnBrk="0" fontAlgn="base" hangingPunct="0">
              <a:spcBef>
                <a:spcPct val="50000"/>
              </a:spcBef>
              <a:spcAft>
                <a:spcPct val="0"/>
              </a:spcAft>
            </a:pPr>
            <a:r>
              <a:rPr lang="en-US" sz="1400" b="1">
                <a:solidFill>
                  <a:srgbClr val="000000"/>
                </a:solidFill>
                <a:latin typeface="Helvetica" pitchFamily="34" charset="0"/>
              </a:rPr>
              <a:t>Load A2, R2</a:t>
            </a:r>
          </a:p>
          <a:p>
            <a:pPr eaLnBrk="0" fontAlgn="base" hangingPunct="0">
              <a:spcBef>
                <a:spcPct val="50000"/>
              </a:spcBef>
              <a:spcAft>
                <a:spcPct val="0"/>
              </a:spcAft>
            </a:pPr>
            <a:r>
              <a:rPr lang="en-US" sz="1400" b="1">
                <a:solidFill>
                  <a:srgbClr val="000000"/>
                </a:solidFill>
                <a:latin typeface="Helvetica" pitchFamily="34" charset="0"/>
              </a:rPr>
              <a:t>Sub R1, R2, R3</a:t>
            </a:r>
          </a:p>
          <a:p>
            <a:pPr eaLnBrk="0" fontAlgn="base" hangingPunct="0">
              <a:spcBef>
                <a:spcPct val="50000"/>
              </a:spcBef>
              <a:spcAft>
                <a:spcPct val="0"/>
              </a:spcAft>
            </a:pPr>
            <a:r>
              <a:rPr lang="en-US" sz="1400" b="1">
                <a:solidFill>
                  <a:srgbClr val="000000"/>
                </a:solidFill>
                <a:latin typeface="Helvetica" pitchFamily="34" charset="0"/>
              </a:rPr>
              <a:t>Store R3, A3</a:t>
            </a:r>
          </a:p>
          <a:p>
            <a:pPr eaLnBrk="0" fontAlgn="base" hangingPunct="0">
              <a:spcBef>
                <a:spcPct val="50000"/>
              </a:spcBef>
              <a:spcAft>
                <a:spcPct val="0"/>
              </a:spcAft>
            </a:pPr>
            <a:r>
              <a:rPr lang="en-US" sz="1400" b="1">
                <a:solidFill>
                  <a:srgbClr val="000000"/>
                </a:solidFill>
                <a:latin typeface="Helvetica" pitchFamily="34" charset="0"/>
              </a:rPr>
              <a:t>…</a:t>
            </a:r>
          </a:p>
        </p:txBody>
      </p:sp>
      <p:sp>
        <p:nvSpPr>
          <p:cNvPr id="15381" name="Arc 27"/>
          <p:cNvSpPr>
            <a:spLocks/>
          </p:cNvSpPr>
          <p:nvPr/>
        </p:nvSpPr>
        <p:spPr bwMode="auto">
          <a:xfrm>
            <a:off x="3797300" y="3597275"/>
            <a:ext cx="1703388" cy="239713"/>
          </a:xfrm>
          <a:custGeom>
            <a:avLst/>
            <a:gdLst>
              <a:gd name="T0" fmla="*/ 0 w 17756"/>
              <a:gd name="T1" fmla="*/ 5233633 h 21600"/>
              <a:gd name="T2" fmla="*/ 2147483647 w 17756"/>
              <a:gd name="T3" fmla="*/ 77027505 h 21600"/>
              <a:gd name="T4" fmla="*/ 2147483647 w 17756"/>
              <a:gd name="T5" fmla="*/ 327645913 h 21600"/>
              <a:gd name="T6" fmla="*/ 0 60000 65536"/>
              <a:gd name="T7" fmla="*/ 0 60000 65536"/>
              <a:gd name="T8" fmla="*/ 0 60000 65536"/>
              <a:gd name="T9" fmla="*/ 0 w 17756"/>
              <a:gd name="T10" fmla="*/ 0 h 21600"/>
              <a:gd name="T11" fmla="*/ 17756 w 17756"/>
              <a:gd name="T12" fmla="*/ 21600 h 21600"/>
            </a:gdLst>
            <a:ahLst/>
            <a:cxnLst>
              <a:cxn ang="T6">
                <a:pos x="T0" y="T1"/>
              </a:cxn>
              <a:cxn ang="T7">
                <a:pos x="T2" y="T3"/>
              </a:cxn>
              <a:cxn ang="T8">
                <a:pos x="T4" y="T5"/>
              </a:cxn>
            </a:cxnLst>
            <a:rect l="T9" t="T10" r="T11" b="T12"/>
            <a:pathLst>
              <a:path w="17756" h="21600" fill="none" extrusionOk="0">
                <a:moveTo>
                  <a:pt x="-1" y="344"/>
                </a:moveTo>
                <a:cubicBezTo>
                  <a:pt x="1268" y="115"/>
                  <a:pt x="2554" y="-1"/>
                  <a:pt x="3843" y="0"/>
                </a:cubicBezTo>
                <a:cubicBezTo>
                  <a:pt x="8934" y="0"/>
                  <a:pt x="13861" y="1798"/>
                  <a:pt x="17756" y="5077"/>
                </a:cubicBezTo>
              </a:path>
              <a:path w="17756" h="21600" stroke="0" extrusionOk="0">
                <a:moveTo>
                  <a:pt x="-1" y="344"/>
                </a:moveTo>
                <a:cubicBezTo>
                  <a:pt x="1268" y="115"/>
                  <a:pt x="2554" y="-1"/>
                  <a:pt x="3843" y="0"/>
                </a:cubicBezTo>
                <a:cubicBezTo>
                  <a:pt x="8934" y="0"/>
                  <a:pt x="13861" y="1798"/>
                  <a:pt x="17756" y="5077"/>
                </a:cubicBezTo>
                <a:lnTo>
                  <a:pt x="3843" y="21600"/>
                </a:lnTo>
                <a:close/>
              </a:path>
            </a:pathLst>
          </a:custGeom>
          <a:noFill/>
          <a:ln w="38100" cap="sq">
            <a:solidFill>
              <a:schemeClr val="tx1"/>
            </a:solidFill>
            <a:round/>
            <a:headEnd type="none" w="sm" len="sm"/>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2" name="Arc 28"/>
          <p:cNvSpPr>
            <a:spLocks/>
          </p:cNvSpPr>
          <p:nvPr/>
        </p:nvSpPr>
        <p:spPr bwMode="auto">
          <a:xfrm>
            <a:off x="3813175" y="4621213"/>
            <a:ext cx="1846263" cy="296862"/>
          </a:xfrm>
          <a:custGeom>
            <a:avLst/>
            <a:gdLst>
              <a:gd name="T0" fmla="*/ 0 w 18000"/>
              <a:gd name="T1" fmla="*/ 13914539 h 21600"/>
              <a:gd name="T2" fmla="*/ 2147483647 w 18000"/>
              <a:gd name="T3" fmla="*/ 181173988 h 21600"/>
              <a:gd name="T4" fmla="*/ 2147483647 w 18000"/>
              <a:gd name="T5" fmla="*/ 770649735 h 21600"/>
              <a:gd name="T6" fmla="*/ 0 60000 65536"/>
              <a:gd name="T7" fmla="*/ 0 60000 65536"/>
              <a:gd name="T8" fmla="*/ 0 60000 65536"/>
              <a:gd name="T9" fmla="*/ 0 w 18000"/>
              <a:gd name="T10" fmla="*/ 0 h 21600"/>
              <a:gd name="T11" fmla="*/ 18000 w 18000"/>
              <a:gd name="T12" fmla="*/ 21600 h 21600"/>
            </a:gdLst>
            <a:ahLst/>
            <a:cxnLst>
              <a:cxn ang="T6">
                <a:pos x="T0" y="T1"/>
              </a:cxn>
              <a:cxn ang="T7">
                <a:pos x="T2" y="T3"/>
              </a:cxn>
              <a:cxn ang="T8">
                <a:pos x="T4" y="T5"/>
              </a:cxn>
            </a:cxnLst>
            <a:rect l="T9" t="T10" r="T11" b="T12"/>
            <a:pathLst>
              <a:path w="18000" h="21600" fill="none" extrusionOk="0">
                <a:moveTo>
                  <a:pt x="0" y="390"/>
                </a:moveTo>
                <a:cubicBezTo>
                  <a:pt x="1346" y="130"/>
                  <a:pt x="2715" y="-1"/>
                  <a:pt x="4087" y="0"/>
                </a:cubicBezTo>
                <a:cubicBezTo>
                  <a:pt x="9178" y="0"/>
                  <a:pt x="14105" y="1798"/>
                  <a:pt x="18000" y="5077"/>
                </a:cubicBezTo>
              </a:path>
              <a:path w="18000" h="21600" stroke="0" extrusionOk="0">
                <a:moveTo>
                  <a:pt x="0" y="390"/>
                </a:moveTo>
                <a:cubicBezTo>
                  <a:pt x="1346" y="130"/>
                  <a:pt x="2715" y="-1"/>
                  <a:pt x="4087" y="0"/>
                </a:cubicBezTo>
                <a:cubicBezTo>
                  <a:pt x="9178" y="0"/>
                  <a:pt x="14105" y="1798"/>
                  <a:pt x="18000" y="5077"/>
                </a:cubicBezTo>
                <a:lnTo>
                  <a:pt x="4087" y="21600"/>
                </a:lnTo>
                <a:close/>
              </a:path>
            </a:pathLst>
          </a:custGeom>
          <a:noFill/>
          <a:ln w="38100" cap="sq">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3" name="Line 29"/>
          <p:cNvSpPr>
            <a:spLocks noChangeShapeType="1"/>
          </p:cNvSpPr>
          <p:nvPr/>
        </p:nvSpPr>
        <p:spPr bwMode="auto">
          <a:xfrm flipV="1">
            <a:off x="5910263" y="4244975"/>
            <a:ext cx="200025" cy="495300"/>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4" name="Line 30"/>
          <p:cNvSpPr>
            <a:spLocks noChangeShapeType="1"/>
          </p:cNvSpPr>
          <p:nvPr/>
        </p:nvSpPr>
        <p:spPr bwMode="auto">
          <a:xfrm flipV="1">
            <a:off x="6115050" y="4233863"/>
            <a:ext cx="125413" cy="511175"/>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5" name="Line 31"/>
          <p:cNvSpPr>
            <a:spLocks noChangeShapeType="1"/>
          </p:cNvSpPr>
          <p:nvPr/>
        </p:nvSpPr>
        <p:spPr bwMode="auto">
          <a:xfrm flipV="1">
            <a:off x="6254750" y="4278313"/>
            <a:ext cx="53975" cy="479425"/>
          </a:xfrm>
          <a:prstGeom prst="line">
            <a:avLst/>
          </a:prstGeom>
          <a:noFill/>
          <a:ln w="38100" cap="sq">
            <a:solidFill>
              <a:schemeClr val="tx1"/>
            </a:solidFill>
            <a:round/>
            <a:headEnd type="triangle" w="med" len="med"/>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Tree>
    <p:extLst>
      <p:ext uri="{BB962C8B-B14F-4D97-AF65-F5344CB8AC3E}">
        <p14:creationId xmlns:p14="http://schemas.microsoft.com/office/powerpoint/2010/main" val="409206975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654032"/>
          </a:xfrm>
        </p:spPr>
        <p:txBody>
          <a:bodyPr>
            <a:normAutofit fontScale="90000"/>
          </a:bodyPr>
          <a:lstStyle/>
          <a:p>
            <a:r>
              <a:rPr lang="en-US" altLang="zh-CN" dirty="0" smtClean="0"/>
              <a:t>How to overcome the cost? </a:t>
            </a:r>
            <a:r>
              <a:rPr lang="en-US" altLang="zh-CN" b="1" cap="small" dirty="0" smtClean="0">
                <a:solidFill>
                  <a:srgbClr val="FF0000"/>
                </a:solidFill>
              </a:rPr>
              <a:t>Share</a:t>
            </a:r>
            <a:r>
              <a:rPr lang="en-US" altLang="zh-CN" dirty="0" smtClean="0"/>
              <a:t> </a:t>
            </a:r>
            <a:br>
              <a:rPr lang="en-US" altLang="zh-CN" dirty="0" smtClean="0"/>
            </a:br>
            <a:r>
              <a:rPr lang="en-US" altLang="zh-CN" sz="3600" dirty="0" smtClean="0"/>
              <a:t>- Analogous with DLL</a:t>
            </a:r>
            <a:endParaRPr lang="zh-CN" altLang="en-US" dirty="0"/>
          </a:p>
        </p:txBody>
      </p:sp>
      <p:sp>
        <p:nvSpPr>
          <p:cNvPr id="3" name="内容占位符 2"/>
          <p:cNvSpPr>
            <a:spLocks noGrp="1"/>
          </p:cNvSpPr>
          <p:nvPr>
            <p:ph idx="1"/>
          </p:nvPr>
        </p:nvSpPr>
        <p:spPr>
          <a:xfrm>
            <a:off x="251520" y="1255273"/>
            <a:ext cx="5976664" cy="5126055"/>
          </a:xfrm>
        </p:spPr>
        <p:txBody>
          <a:bodyPr>
            <a:normAutofit/>
          </a:bodyPr>
          <a:lstStyle/>
          <a:p>
            <a:r>
              <a:rPr lang="en-US" altLang="zh-CN" dirty="0" smtClean="0"/>
              <a:t>Three programs (P1, P2, P3) share same DLL (lib1)</a:t>
            </a:r>
          </a:p>
          <a:p>
            <a:r>
              <a:rPr lang="en-US" altLang="zh-CN" dirty="0" smtClean="0"/>
              <a:t>Namely, there is only a copy of the functions defined in lib1 in the MM</a:t>
            </a:r>
          </a:p>
          <a:p>
            <a:r>
              <a:rPr lang="en-US" altLang="zh-CN" dirty="0" smtClean="0"/>
              <a:t>And, those programs may access different function in lib1 </a:t>
            </a:r>
          </a:p>
          <a:p>
            <a:pPr marL="457200" lvl="1" indent="0">
              <a:buNone/>
            </a:pPr>
            <a:r>
              <a:rPr lang="en-US" altLang="zh-CN" dirty="0" smtClean="0">
                <a:sym typeface="Wingdings" pitchFamily="2" charset="2"/>
              </a:rPr>
              <a:t> So, each program should remember some information of the target functions (called </a:t>
            </a:r>
            <a:r>
              <a:rPr lang="en-US" altLang="zh-CN" b="1" cap="small" dirty="0" smtClean="0">
                <a:solidFill>
                  <a:srgbClr val="FF0000"/>
                </a:solidFill>
                <a:sym typeface="Wingdings" pitchFamily="2" charset="2"/>
              </a:rPr>
              <a:t>Context[</a:t>
            </a:r>
            <a:r>
              <a:rPr lang="zh-CN" altLang="en-US" sz="1400" b="1" cap="small" dirty="0" smtClean="0">
                <a:solidFill>
                  <a:srgbClr val="FF0000"/>
                </a:solidFill>
                <a:sym typeface="Wingdings" pitchFamily="2" charset="2"/>
              </a:rPr>
              <a:t>上下文</a:t>
            </a:r>
            <a:r>
              <a:rPr lang="en-US" altLang="zh-CN" b="1" cap="small" dirty="0" smtClean="0">
                <a:solidFill>
                  <a:srgbClr val="FF0000"/>
                </a:solidFill>
                <a:sym typeface="Wingdings" pitchFamily="2" charset="2"/>
              </a:rPr>
              <a:t>]</a:t>
            </a:r>
            <a:r>
              <a:rPr lang="en-US" altLang="zh-CN" dirty="0" smtClean="0">
                <a:sym typeface="Wingdings" pitchFamily="2" charset="2"/>
              </a:rPr>
              <a:t>) in lib1</a:t>
            </a:r>
            <a:endParaRPr lang="en-US" altLang="zh-CN" dirty="0"/>
          </a:p>
          <a:p>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t>Part IV Thread</a:t>
            </a:r>
            <a:endParaRPr lang="zh-CN" altLang="en-US"/>
          </a:p>
        </p:txBody>
      </p:sp>
      <p:sp>
        <p:nvSpPr>
          <p:cNvPr id="7" name="矩形 6"/>
          <p:cNvSpPr/>
          <p:nvPr/>
        </p:nvSpPr>
        <p:spPr>
          <a:xfrm>
            <a:off x="6727340" y="4221088"/>
            <a:ext cx="1872208" cy="10081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P3</a:t>
            </a:r>
            <a:endParaRPr lang="zh-CN" altLang="en-US" sz="2800" b="1" dirty="0"/>
          </a:p>
        </p:txBody>
      </p:sp>
      <p:sp>
        <p:nvSpPr>
          <p:cNvPr id="8" name="矩形 7"/>
          <p:cNvSpPr/>
          <p:nvPr/>
        </p:nvSpPr>
        <p:spPr>
          <a:xfrm>
            <a:off x="6727340" y="2636912"/>
            <a:ext cx="1872208" cy="158417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P2</a:t>
            </a:r>
            <a:endParaRPr lang="zh-CN" altLang="en-US" sz="2800" b="1" dirty="0"/>
          </a:p>
        </p:txBody>
      </p:sp>
      <p:sp>
        <p:nvSpPr>
          <p:cNvPr id="10" name="左大括号 9"/>
          <p:cNvSpPr/>
          <p:nvPr/>
        </p:nvSpPr>
        <p:spPr>
          <a:xfrm>
            <a:off x="6444208" y="548680"/>
            <a:ext cx="283132" cy="6048672"/>
          </a:xfrm>
          <a:prstGeom prst="leftBrace">
            <a:avLst>
              <a:gd name="adj1" fmla="val 15411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6084168" y="2852936"/>
            <a:ext cx="461665" cy="1460721"/>
          </a:xfrm>
          <a:prstGeom prst="rect">
            <a:avLst/>
          </a:prstGeom>
          <a:noFill/>
        </p:spPr>
        <p:txBody>
          <a:bodyPr vert="eaVert" wrap="none" rtlCol="0">
            <a:spAutoFit/>
          </a:bodyPr>
          <a:lstStyle/>
          <a:p>
            <a:r>
              <a:rPr lang="en-US" altLang="zh-CN" b="1" dirty="0" smtClean="0"/>
              <a:t>Main Memory</a:t>
            </a:r>
            <a:endParaRPr lang="zh-CN" altLang="en-US" b="1" dirty="0"/>
          </a:p>
        </p:txBody>
      </p:sp>
      <p:sp>
        <p:nvSpPr>
          <p:cNvPr id="12" name="双波形 11"/>
          <p:cNvSpPr/>
          <p:nvPr/>
        </p:nvSpPr>
        <p:spPr>
          <a:xfrm>
            <a:off x="6727341" y="548680"/>
            <a:ext cx="1872208" cy="720080"/>
          </a:xfrm>
          <a:prstGeom prst="doubleWav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27340" y="1052736"/>
            <a:ext cx="1872208" cy="158417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P1</a:t>
            </a:r>
            <a:endParaRPr lang="zh-CN" altLang="en-US" sz="2800" b="1" dirty="0"/>
          </a:p>
        </p:txBody>
      </p:sp>
      <p:sp>
        <p:nvSpPr>
          <p:cNvPr id="13" name="双波形 12"/>
          <p:cNvSpPr/>
          <p:nvPr/>
        </p:nvSpPr>
        <p:spPr>
          <a:xfrm>
            <a:off x="6727341" y="5877272"/>
            <a:ext cx="1872208" cy="720080"/>
          </a:xfrm>
          <a:prstGeom prst="doubleWav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27340" y="5229200"/>
            <a:ext cx="1872208" cy="79208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Lib1 (</a:t>
            </a:r>
            <a:r>
              <a:rPr lang="en-US" altLang="zh-CN" sz="2800" b="1" dirty="0"/>
              <a:t>DLL</a:t>
            </a:r>
            <a:r>
              <a:rPr lang="en-US" altLang="zh-CN" sz="2800" b="1" dirty="0" smtClean="0"/>
              <a:t>)</a:t>
            </a:r>
            <a:endParaRPr lang="zh-CN" altLang="en-US" sz="2800" b="1" dirty="0"/>
          </a:p>
        </p:txBody>
      </p:sp>
      <p:cxnSp>
        <p:nvCxnSpPr>
          <p:cNvPr id="15" name="肘形连接符 14"/>
          <p:cNvCxnSpPr/>
          <p:nvPr/>
        </p:nvCxnSpPr>
        <p:spPr>
          <a:xfrm>
            <a:off x="8599548" y="1556792"/>
            <a:ext cx="12700" cy="3780420"/>
          </a:xfrm>
          <a:prstGeom prst="bentConnector3">
            <a:avLst>
              <a:gd name="adj1" fmla="val 180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a:off x="8599548" y="3645024"/>
            <a:ext cx="12700" cy="2196244"/>
          </a:xfrm>
          <a:prstGeom prst="bentConnector3">
            <a:avLst>
              <a:gd name="adj1" fmla="val 318947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7" idx="3"/>
            <a:endCxn id="5" idx="3"/>
          </p:cNvCxnSpPr>
          <p:nvPr/>
        </p:nvCxnSpPr>
        <p:spPr>
          <a:xfrm>
            <a:off x="8599548" y="4725144"/>
            <a:ext cx="12700" cy="900100"/>
          </a:xfrm>
          <a:prstGeom prst="bentConnector3">
            <a:avLst>
              <a:gd name="adj1" fmla="val 4073685"/>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9144000" cy="654032"/>
          </a:xfrm>
        </p:spPr>
        <p:txBody>
          <a:bodyPr>
            <a:normAutofit fontScale="90000"/>
          </a:bodyPr>
          <a:lstStyle/>
          <a:p>
            <a:r>
              <a:rPr lang="en-US" altLang="zh-CN" b="1" cap="small" dirty="0" smtClean="0">
                <a:solidFill>
                  <a:srgbClr val="FF0000"/>
                </a:solidFill>
              </a:rPr>
              <a:t>Share + Context:</a:t>
            </a:r>
            <a:r>
              <a:rPr lang="en-US" altLang="zh-CN" sz="4900" b="1" cap="small" dirty="0" smtClean="0">
                <a:solidFill>
                  <a:srgbClr val="FF0000"/>
                </a:solidFill>
              </a:rPr>
              <a:t> </a:t>
            </a:r>
            <a:r>
              <a:rPr lang="en-US" altLang="zh-CN" sz="3100" b="1" dirty="0" smtClean="0"/>
              <a:t>multiple services in one program</a:t>
            </a:r>
            <a:endParaRPr lang="zh-CN" altLang="en-US" b="1" dirty="0"/>
          </a:p>
        </p:txBody>
      </p:sp>
      <p:sp>
        <p:nvSpPr>
          <p:cNvPr id="3" name="内容占位符 2"/>
          <p:cNvSpPr>
            <a:spLocks noGrp="1"/>
          </p:cNvSpPr>
          <p:nvPr>
            <p:ph idx="1"/>
          </p:nvPr>
        </p:nvSpPr>
        <p:spPr/>
        <p:txBody>
          <a:bodyPr/>
          <a:lstStyle/>
          <a:p>
            <a:r>
              <a:rPr lang="en-US" altLang="zh-CN" dirty="0" smtClean="0"/>
              <a:t>We can use </a:t>
            </a:r>
            <a:r>
              <a:rPr lang="en-US" altLang="zh-CN" b="1" dirty="0" smtClean="0"/>
              <a:t>1</a:t>
            </a:r>
            <a:r>
              <a:rPr lang="en-US" altLang="zh-CN" dirty="0" smtClean="0"/>
              <a:t> CPU + </a:t>
            </a:r>
            <a:r>
              <a:rPr lang="en-US" altLang="zh-CN" b="1" dirty="0" smtClean="0"/>
              <a:t>1</a:t>
            </a:r>
            <a:r>
              <a:rPr lang="en-US" altLang="zh-CN" dirty="0" smtClean="0"/>
              <a:t> MM space + </a:t>
            </a:r>
            <a:r>
              <a:rPr lang="en-US" altLang="zh-CN" b="1" dirty="0" smtClean="0"/>
              <a:t>1</a:t>
            </a:r>
            <a:r>
              <a:rPr lang="en-US" altLang="zh-CN" dirty="0" smtClean="0"/>
              <a:t> HD to support </a:t>
            </a:r>
            <a:r>
              <a:rPr lang="en-US" altLang="zh-CN" b="1" cap="small" dirty="0" smtClean="0">
                <a:solidFill>
                  <a:srgbClr val="0070C0"/>
                </a:solidFill>
              </a:rPr>
              <a:t>Multiprogramming</a:t>
            </a:r>
            <a:r>
              <a:rPr lang="en-US" altLang="zh-CN" dirty="0" smtClean="0"/>
              <a:t> – the basis of modern OSs, namely concurrently running many processes</a:t>
            </a:r>
          </a:p>
          <a:p>
            <a:r>
              <a:rPr lang="en-US" altLang="zh-CN" dirty="0" smtClean="0"/>
              <a:t>How about providing multiple services with one program? (</a:t>
            </a:r>
            <a:r>
              <a:rPr lang="en-US" altLang="zh-CN" b="1" cap="small" dirty="0" err="1">
                <a:solidFill>
                  <a:srgbClr val="7030A0"/>
                </a:solidFill>
              </a:rPr>
              <a:t>Multiserving</a:t>
            </a:r>
            <a:r>
              <a:rPr lang="en-US" altLang="zh-CN" dirty="0" smtClean="0"/>
              <a:t>?)</a:t>
            </a:r>
          </a:p>
          <a:p>
            <a:pPr lvl="1"/>
            <a:r>
              <a:rPr lang="en-US" altLang="zh-CN" dirty="0" smtClean="0"/>
              <a:t>If so, there is </a:t>
            </a:r>
            <a:r>
              <a:rPr lang="en-US" altLang="zh-CN" dirty="0" smtClean="0">
                <a:solidFill>
                  <a:srgbClr val="CC0066"/>
                </a:solidFill>
              </a:rPr>
              <a:t>only one copy of the instructions</a:t>
            </a:r>
            <a:r>
              <a:rPr lang="en-US" altLang="zh-CN" b="1" dirty="0" smtClean="0"/>
              <a:t> </a:t>
            </a:r>
            <a:r>
              <a:rPr lang="en-US" altLang="zh-CN" dirty="0" smtClean="0"/>
              <a:t>of those server programs or MS Word in MM, which can provide services for many users/requests</a:t>
            </a:r>
          </a:p>
          <a:p>
            <a:pPr marL="457200" lvl="1" indent="0">
              <a:buNone/>
            </a:pPr>
            <a:r>
              <a:rPr lang="en-US" altLang="zh-CN" dirty="0">
                <a:sym typeface="Wingdings" pitchFamily="2" charset="2"/>
              </a:rPr>
              <a:t> This is </a:t>
            </a:r>
            <a:r>
              <a:rPr lang="en-US" altLang="zh-CN" dirty="0" smtClean="0">
                <a:sym typeface="Wingdings" pitchFamily="2" charset="2"/>
              </a:rPr>
              <a:t>obviously </a:t>
            </a:r>
            <a:r>
              <a:rPr lang="en-US" altLang="zh-CN" b="1" dirty="0" smtClean="0">
                <a:sym typeface="Wingdings" pitchFamily="2" charset="2"/>
              </a:rPr>
              <a:t>economical</a:t>
            </a:r>
            <a:r>
              <a:rPr lang="en-US" altLang="zh-CN" dirty="0" smtClean="0">
                <a:sym typeface="Wingdings" pitchFamily="2" charset="2"/>
              </a:rPr>
              <a:t> and </a:t>
            </a:r>
            <a:r>
              <a:rPr lang="en-US" altLang="zh-CN" b="1" dirty="0" smtClean="0">
                <a:sym typeface="Wingdings" pitchFamily="2" charset="2"/>
              </a:rPr>
              <a:t>efficient</a:t>
            </a:r>
            <a:r>
              <a:rPr lang="en-US" altLang="zh-CN" dirty="0" smtClean="0">
                <a:sym typeface="Wingdings" pitchFamily="2" charset="2"/>
              </a:rPr>
              <a:t> way!</a:t>
            </a:r>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t>Part IV Thread</a:t>
            </a:r>
            <a:endParaRPr lang="zh-CN" altLang="en-US"/>
          </a:p>
        </p:txBody>
      </p:sp>
    </p:spTree>
    <p:extLst>
      <p:ext uri="{BB962C8B-B14F-4D97-AF65-F5344CB8AC3E}">
        <p14:creationId xmlns:p14="http://schemas.microsoft.com/office/powerpoint/2010/main" val="19774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39760"/>
          </a:xfrm>
        </p:spPr>
        <p:txBody>
          <a:bodyPr>
            <a:noAutofit/>
          </a:bodyPr>
          <a:lstStyle/>
          <a:p>
            <a:r>
              <a:rPr lang="en-US" altLang="zh-CN" sz="3600" dirty="0" smtClean="0"/>
              <a:t>The execution of your program needs some support</a:t>
            </a:r>
            <a:endParaRPr lang="zh-CN" altLang="en-US" sz="3600"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797396"/>
            <a:ext cx="6120680" cy="609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descr="C:\Users\mlinking\Pictures\HD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98913">
            <a:off x="224161" y="4498845"/>
            <a:ext cx="2389212" cy="2358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9592" y="6362164"/>
            <a:ext cx="851515" cy="523220"/>
          </a:xfrm>
          <a:prstGeom prst="rect">
            <a:avLst/>
          </a:prstGeom>
          <a:noFill/>
        </p:spPr>
        <p:txBody>
          <a:bodyPr wrap="none" rtlCol="0">
            <a:spAutoFit/>
          </a:bodyPr>
          <a:lstStyle/>
          <a:p>
            <a:r>
              <a:rPr lang="en-US" altLang="zh-CN" sz="2800" dirty="0" smtClean="0"/>
              <a:t>HDD</a:t>
            </a:r>
            <a:endParaRPr lang="zh-CN" altLang="en-US" sz="2800" dirty="0"/>
          </a:p>
        </p:txBody>
      </p:sp>
      <p:pic>
        <p:nvPicPr>
          <p:cNvPr id="755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39" y="1772816"/>
            <a:ext cx="2319620" cy="297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7" descr="C:\Users\mlinking\Pictures\Main-memor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36514" y="2647407"/>
            <a:ext cx="2905413" cy="1386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Users\mlinking\Pictures\CPU.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800000">
            <a:off x="3061943" y="1934863"/>
            <a:ext cx="2188363" cy="145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7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Here comes </a:t>
            </a:r>
            <a:r>
              <a:rPr lang="en-US" altLang="zh-CN" b="1" dirty="0" smtClean="0">
                <a:solidFill>
                  <a:srgbClr val="FF0000"/>
                </a:solidFill>
              </a:rPr>
              <a:t>thread</a:t>
            </a:r>
            <a:endParaRPr lang="zh-CN" altLang="en-US" b="1" dirty="0">
              <a:solidFill>
                <a:srgbClr val="FF0000"/>
              </a:solidFill>
            </a:endParaRPr>
          </a:p>
        </p:txBody>
      </p:sp>
      <p:sp>
        <p:nvSpPr>
          <p:cNvPr id="3" name="内容占位符 2"/>
          <p:cNvSpPr>
            <a:spLocks noGrp="1"/>
          </p:cNvSpPr>
          <p:nvPr>
            <p:ph idx="1"/>
          </p:nvPr>
        </p:nvSpPr>
        <p:spPr>
          <a:xfrm>
            <a:off x="457200" y="1000108"/>
            <a:ext cx="8686800" cy="5741260"/>
          </a:xfrm>
        </p:spPr>
        <p:txBody>
          <a:bodyPr>
            <a:normAutofit lnSpcReduction="10000"/>
          </a:bodyPr>
          <a:lstStyle/>
          <a:p>
            <a:r>
              <a:rPr lang="en-US" altLang="zh-CN" dirty="0">
                <a:solidFill>
                  <a:schemeClr val="hlink"/>
                </a:solidFill>
                <a:ea typeface="宋体" charset="-122"/>
              </a:rPr>
              <a:t>Concept of Process has two facets. </a:t>
            </a:r>
          </a:p>
          <a:p>
            <a:r>
              <a:rPr lang="en-US" altLang="zh-CN" dirty="0">
                <a:solidFill>
                  <a:schemeClr val="hlink"/>
                </a:solidFill>
                <a:ea typeface="宋体" charset="-122"/>
              </a:rPr>
              <a:t>A Process is</a:t>
            </a:r>
            <a:r>
              <a:rPr lang="en-US" altLang="zh-CN" dirty="0" smtClean="0">
                <a:solidFill>
                  <a:schemeClr val="hlink"/>
                </a:solidFill>
                <a:ea typeface="宋体" charset="-122"/>
              </a:rPr>
              <a:t>:</a:t>
            </a:r>
          </a:p>
          <a:p>
            <a:endParaRPr lang="en-US" altLang="zh-CN" dirty="0">
              <a:solidFill>
                <a:schemeClr val="hlink"/>
              </a:solidFill>
              <a:ea typeface="宋体" charset="-122"/>
            </a:endParaRPr>
          </a:p>
          <a:p>
            <a:pPr lvl="1"/>
            <a:r>
              <a:rPr lang="en-US" altLang="zh-CN" dirty="0">
                <a:solidFill>
                  <a:schemeClr val="hlink"/>
                </a:solidFill>
                <a:ea typeface="宋体" charset="-122"/>
              </a:rPr>
              <a:t>A Unit of resource ownership – process is allocated: </a:t>
            </a:r>
            <a:endParaRPr lang="en-US" altLang="zh-CN" dirty="0">
              <a:ea typeface="宋体" charset="-122"/>
            </a:endParaRPr>
          </a:p>
          <a:p>
            <a:pPr lvl="2"/>
            <a:r>
              <a:rPr lang="en-US" altLang="zh-CN" dirty="0">
                <a:ea typeface="宋体" charset="-122"/>
              </a:rPr>
              <a:t>a virtual address space for the process image</a:t>
            </a:r>
          </a:p>
          <a:p>
            <a:pPr lvl="2"/>
            <a:r>
              <a:rPr lang="en-US" altLang="zh-CN" dirty="0">
                <a:ea typeface="宋体" charset="-122"/>
              </a:rPr>
              <a:t>control of some resources (files, I/O devices...)</a:t>
            </a:r>
          </a:p>
          <a:p>
            <a:pPr lvl="1"/>
            <a:r>
              <a:rPr lang="en-US" altLang="zh-CN" dirty="0">
                <a:solidFill>
                  <a:schemeClr val="hlink"/>
                </a:solidFill>
                <a:ea typeface="宋体" charset="-122"/>
              </a:rPr>
              <a:t>A Unit of execution/dispatching</a:t>
            </a:r>
            <a:r>
              <a:rPr lang="en-US" altLang="zh-CN" dirty="0">
                <a:ea typeface="宋体" charset="-122"/>
              </a:rPr>
              <a:t> - process is an execution path through one or more programs (functions, code segments)</a:t>
            </a:r>
          </a:p>
          <a:p>
            <a:pPr lvl="2"/>
            <a:r>
              <a:rPr lang="en-US" altLang="zh-CN" dirty="0">
                <a:ea typeface="宋体" charset="-122"/>
              </a:rPr>
              <a:t>may be interleaved with other processes </a:t>
            </a:r>
          </a:p>
          <a:p>
            <a:pPr lvl="2"/>
            <a:r>
              <a:rPr lang="en-US" altLang="zh-CN" dirty="0">
                <a:ea typeface="宋体" charset="-122"/>
              </a:rPr>
              <a:t>execution state (Ready, Running, Blocked...) and dispatching </a:t>
            </a:r>
            <a:r>
              <a:rPr lang="en-US" altLang="zh-CN" dirty="0" smtClean="0">
                <a:ea typeface="宋体" charset="-122"/>
              </a:rPr>
              <a:t>priority</a:t>
            </a:r>
            <a:endParaRPr lang="en-US" altLang="zh-CN" dirty="0">
              <a:ea typeface="宋体" charset="-122"/>
            </a:endParaRPr>
          </a:p>
        </p:txBody>
      </p:sp>
      <p:sp>
        <p:nvSpPr>
          <p:cNvPr id="4" name="页脚占位符 3"/>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
        <p:nvSpPr>
          <p:cNvPr id="7" name="Rectangle 4"/>
          <p:cNvSpPr/>
          <p:nvPr/>
        </p:nvSpPr>
        <p:spPr>
          <a:xfrm>
            <a:off x="3857620" y="6143644"/>
            <a:ext cx="5286380" cy="307777"/>
          </a:xfrm>
          <a:prstGeom prst="rect">
            <a:avLst/>
          </a:prstGeom>
        </p:spPr>
        <p:txBody>
          <a:bodyPr wrap="square">
            <a:spAutoFit/>
          </a:bodyPr>
          <a:lstStyle/>
          <a:p>
            <a:r>
              <a:rPr lang="en-US" altLang="zh-CN" sz="1400" dirty="0" smtClean="0">
                <a:solidFill>
                  <a:prstClr val="white">
                    <a:lumMod val="75000"/>
                  </a:prstClr>
                </a:solidFill>
              </a:rPr>
              <a:t>PPTs from others\flame.cs.dal.ca_~hawkey_3120\June30Threads.ppt</a:t>
            </a:r>
            <a:endParaRPr lang="zh-CN" altLang="en-US" sz="1400" dirty="0">
              <a:solidFill>
                <a:prstClr val="white">
                  <a:lumMod val="75000"/>
                </a:prstClr>
              </a:solidFill>
            </a:endParaRPr>
          </a:p>
        </p:txBody>
      </p:sp>
    </p:spTree>
    <p:extLst>
      <p:ext uri="{BB962C8B-B14F-4D97-AF65-F5344CB8AC3E}">
        <p14:creationId xmlns:p14="http://schemas.microsoft.com/office/powerpoint/2010/main" val="401636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dirty="0">
                <a:ea typeface="宋体" charset="-122"/>
              </a:rPr>
              <a:t>These two characteristics are treated separately by some recent operating systems:</a:t>
            </a:r>
          </a:p>
          <a:p>
            <a:pPr lvl="1">
              <a:lnSpc>
                <a:spcPct val="90000"/>
              </a:lnSpc>
            </a:pPr>
            <a:r>
              <a:rPr lang="en-US" altLang="zh-CN" dirty="0">
                <a:ea typeface="宋体" charset="-122"/>
              </a:rPr>
              <a:t>The unit of </a:t>
            </a:r>
            <a:r>
              <a:rPr lang="en-US" altLang="zh-CN" b="1" u="sng" dirty="0">
                <a:ea typeface="宋体" charset="-122"/>
              </a:rPr>
              <a:t>resource ownership </a:t>
            </a:r>
            <a:r>
              <a:rPr lang="en-US" altLang="zh-CN" dirty="0">
                <a:ea typeface="宋体" charset="-122"/>
              </a:rPr>
              <a:t>is </a:t>
            </a:r>
            <a:r>
              <a:rPr lang="en-US" altLang="zh-CN" dirty="0" smtClean="0">
                <a:ea typeface="宋体" charset="-122"/>
              </a:rPr>
              <a:t>referred </a:t>
            </a:r>
            <a:r>
              <a:rPr lang="en-US" altLang="zh-CN" dirty="0">
                <a:ea typeface="宋体" charset="-122"/>
              </a:rPr>
              <a:t>to as a </a:t>
            </a:r>
            <a:r>
              <a:rPr lang="en-US" altLang="zh-CN" b="1" dirty="0">
                <a:ea typeface="宋体" charset="-122"/>
              </a:rPr>
              <a:t>Task</a:t>
            </a:r>
            <a:r>
              <a:rPr lang="en-US" altLang="zh-CN" dirty="0">
                <a:ea typeface="宋体" charset="-122"/>
              </a:rPr>
              <a:t> or (for historical reasons) also as a </a:t>
            </a:r>
            <a:r>
              <a:rPr lang="en-US" altLang="zh-CN" b="1" dirty="0">
                <a:solidFill>
                  <a:srgbClr val="FF0000"/>
                </a:solidFill>
                <a:ea typeface="宋体" charset="-122"/>
              </a:rPr>
              <a:t>Process</a:t>
            </a:r>
            <a:r>
              <a:rPr lang="en-US" altLang="zh-CN" dirty="0">
                <a:ea typeface="宋体" charset="-122"/>
              </a:rPr>
              <a:t>.</a:t>
            </a:r>
          </a:p>
          <a:p>
            <a:pPr lvl="1">
              <a:lnSpc>
                <a:spcPct val="90000"/>
              </a:lnSpc>
            </a:pPr>
            <a:r>
              <a:rPr lang="en-US" altLang="zh-CN" b="1" u="sng" dirty="0">
                <a:ea typeface="宋体" charset="-122"/>
              </a:rPr>
              <a:t>The unit of dispatching </a:t>
            </a:r>
            <a:r>
              <a:rPr lang="en-US" altLang="zh-CN" dirty="0">
                <a:ea typeface="宋体" charset="-122"/>
              </a:rPr>
              <a:t>is </a:t>
            </a:r>
            <a:r>
              <a:rPr lang="en-US" altLang="zh-CN" dirty="0" smtClean="0">
                <a:ea typeface="宋体" charset="-122"/>
              </a:rPr>
              <a:t>referred </a:t>
            </a:r>
            <a:r>
              <a:rPr lang="en-US" altLang="zh-CN" dirty="0">
                <a:ea typeface="宋体" charset="-122"/>
              </a:rPr>
              <a:t>to a </a:t>
            </a:r>
            <a:r>
              <a:rPr lang="en-US" altLang="zh-CN" b="1" dirty="0" smtClean="0">
                <a:solidFill>
                  <a:srgbClr val="FF0000"/>
                </a:solidFill>
                <a:ea typeface="宋体" charset="-122"/>
              </a:rPr>
              <a:t>Thread</a:t>
            </a:r>
            <a:r>
              <a:rPr lang="en-US" altLang="zh-CN" dirty="0" smtClean="0">
                <a:ea typeface="宋体" charset="-122"/>
              </a:rPr>
              <a:t>.</a:t>
            </a:r>
            <a:endParaRPr lang="en-US" altLang="zh-CN" dirty="0">
              <a:ea typeface="宋体" charset="-122"/>
            </a:endParaRPr>
          </a:p>
          <a:p>
            <a:pPr lvl="1">
              <a:lnSpc>
                <a:spcPct val="90000"/>
              </a:lnSpc>
            </a:pPr>
            <a:endParaRPr lang="en-US" altLang="zh-CN" sz="2400" dirty="0">
              <a:ea typeface="宋体" charset="-122"/>
            </a:endParaRPr>
          </a:p>
          <a:p>
            <a:pPr>
              <a:lnSpc>
                <a:spcPct val="90000"/>
              </a:lnSpc>
              <a:buNone/>
            </a:pPr>
            <a:r>
              <a:rPr lang="en-US" altLang="zh-CN" sz="2800" dirty="0" smtClean="0">
                <a:ea typeface="宋体" charset="-122"/>
                <a:sym typeface="Wingdings" pitchFamily="2" charset="2"/>
              </a:rPr>
              <a:t> A thread is an execution unit inside a process/program, which could be scheduled directly for CPU (this depends on the OS)</a:t>
            </a:r>
          </a:p>
          <a:p>
            <a:pPr lvl="1">
              <a:lnSpc>
                <a:spcPct val="90000"/>
              </a:lnSpc>
            </a:pPr>
            <a:r>
              <a:rPr lang="en-US" altLang="zh-CN" dirty="0" smtClean="0">
                <a:ea typeface="宋体" charset="-122"/>
                <a:sym typeface="Wingdings" pitchFamily="2" charset="2"/>
              </a:rPr>
              <a:t>Several </a:t>
            </a:r>
            <a:r>
              <a:rPr lang="en-US" altLang="zh-CN" dirty="0">
                <a:ea typeface="宋体" charset="-122"/>
                <a:sym typeface="Wingdings" pitchFamily="2" charset="2"/>
              </a:rPr>
              <a:t>threads can exist as services in the same task/process.</a:t>
            </a:r>
          </a:p>
        </p:txBody>
      </p:sp>
      <p:sp>
        <p:nvSpPr>
          <p:cNvPr id="4" name="页脚占位符 3"/>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
        <p:nvSpPr>
          <p:cNvPr id="5" name="Rectangle 4"/>
          <p:cNvSpPr/>
          <p:nvPr/>
        </p:nvSpPr>
        <p:spPr>
          <a:xfrm>
            <a:off x="3857620" y="6143644"/>
            <a:ext cx="5286380" cy="307777"/>
          </a:xfrm>
          <a:prstGeom prst="rect">
            <a:avLst/>
          </a:prstGeom>
        </p:spPr>
        <p:txBody>
          <a:bodyPr wrap="square">
            <a:spAutoFit/>
          </a:bodyPr>
          <a:lstStyle/>
          <a:p>
            <a:r>
              <a:rPr lang="en-US" altLang="zh-CN" sz="1400" dirty="0" smtClean="0">
                <a:solidFill>
                  <a:prstClr val="white">
                    <a:lumMod val="75000"/>
                  </a:prstClr>
                </a:solidFill>
              </a:rPr>
              <a:t>PPTs from others\flame.cs.dal.ca_~hawkey_3120\June30Threads.ppt</a:t>
            </a:r>
            <a:endParaRPr lang="zh-CN" altLang="en-US" sz="1400" dirty="0">
              <a:solidFill>
                <a:prstClr val="white">
                  <a:lumMod val="75000"/>
                </a:prstClr>
              </a:solidFill>
            </a:endParaRPr>
          </a:p>
        </p:txBody>
      </p:sp>
      <p:sp>
        <p:nvSpPr>
          <p:cNvPr id="6" name="Rectangle 5"/>
          <p:cNvSpPr/>
          <p:nvPr/>
        </p:nvSpPr>
        <p:spPr>
          <a:xfrm>
            <a:off x="3929058" y="6357958"/>
            <a:ext cx="4572000" cy="307777"/>
          </a:xfrm>
          <a:prstGeom prst="rect">
            <a:avLst/>
          </a:prstGeom>
        </p:spPr>
        <p:txBody>
          <a:bodyPr>
            <a:spAutoFit/>
          </a:bodyPr>
          <a:lstStyle/>
          <a:p>
            <a:r>
              <a:rPr lang="en-US" altLang="zh-CN" sz="1400" dirty="0" smtClean="0">
                <a:solidFill>
                  <a:prstClr val="white">
                    <a:lumMod val="75000"/>
                  </a:prstClr>
                </a:solidFill>
              </a:rPr>
              <a:t>PPTs from others\From Ariel J. Frank\OS381\os3-3_pro.ppt</a:t>
            </a:r>
            <a:endParaRPr lang="en-US" altLang="zh-CN" sz="1400" dirty="0">
              <a:solidFill>
                <a:prstClr val="white">
                  <a:lumMod val="75000"/>
                </a:prstClr>
              </a:solidFill>
            </a:endParaRPr>
          </a:p>
        </p:txBody>
      </p:sp>
    </p:spTree>
    <p:extLst>
      <p:ext uri="{BB962C8B-B14F-4D97-AF65-F5344CB8AC3E}">
        <p14:creationId xmlns:p14="http://schemas.microsoft.com/office/powerpoint/2010/main" val="3599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You’ve experienced THREAD</a:t>
            </a:r>
            <a:endParaRPr lang="zh-CN" altLang="en-US" dirty="0"/>
          </a:p>
        </p:txBody>
      </p:sp>
      <p:sp>
        <p:nvSpPr>
          <p:cNvPr id="3" name="内容占位符 2"/>
          <p:cNvSpPr>
            <a:spLocks noGrp="1"/>
          </p:cNvSpPr>
          <p:nvPr>
            <p:ph idx="1"/>
          </p:nvPr>
        </p:nvSpPr>
        <p:spPr/>
        <p:txBody>
          <a:bodyPr/>
          <a:lstStyle/>
          <a:p>
            <a:r>
              <a:rPr lang="en-US" altLang="zh-CN" dirty="0" smtClean="0"/>
              <a:t>MS Word</a:t>
            </a:r>
          </a:p>
          <a:p>
            <a:pPr lvl="1"/>
            <a:r>
              <a:rPr lang="en-US" altLang="zh-CN" dirty="0" smtClean="0"/>
              <a:t>If you want to edit </a:t>
            </a:r>
            <a:r>
              <a:rPr lang="en-US" altLang="zh-CN" b="1" dirty="0" smtClean="0"/>
              <a:t>M</a:t>
            </a:r>
            <a:r>
              <a:rPr lang="en-US" altLang="zh-CN" dirty="0" smtClean="0"/>
              <a:t> documents, it is definitely too expensive to run </a:t>
            </a:r>
            <a:r>
              <a:rPr lang="en-US" altLang="zh-CN" b="1" dirty="0" smtClean="0"/>
              <a:t>M</a:t>
            </a:r>
            <a:r>
              <a:rPr lang="en-US" altLang="zh-CN" dirty="0" smtClean="0"/>
              <a:t> MS Words for those documents!</a:t>
            </a:r>
          </a:p>
          <a:p>
            <a:pPr lvl="1"/>
            <a:r>
              <a:rPr lang="en-US" altLang="zh-CN" dirty="0" smtClean="0"/>
              <a:t>They can </a:t>
            </a:r>
            <a:r>
              <a:rPr lang="en-US" altLang="zh-CN" b="1" cap="small" dirty="0" smtClean="0">
                <a:solidFill>
                  <a:srgbClr val="FF0000"/>
                </a:solidFill>
              </a:rPr>
              <a:t>share</a:t>
            </a:r>
            <a:r>
              <a:rPr lang="en-US" altLang="zh-CN" dirty="0" smtClean="0">
                <a:solidFill>
                  <a:srgbClr val="FF0000"/>
                </a:solidFill>
              </a:rPr>
              <a:t> </a:t>
            </a:r>
            <a:r>
              <a:rPr lang="en-US" altLang="zh-CN" dirty="0" smtClean="0"/>
              <a:t>the instructions of MS Word!</a:t>
            </a:r>
            <a:endParaRPr lang="zh-CN" altLang="en-US" dirty="0"/>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553986" name="Picture 2" descr="http://www.technicalcommunicationcenter.com/wp-content/uploads/2012/02/MS-Word-2010-Custom-Dictionar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166" y="3140968"/>
            <a:ext cx="3363388" cy="3125392"/>
          </a:xfrm>
          <a:prstGeom prst="rect">
            <a:avLst/>
          </a:prstGeom>
          <a:noFill/>
          <a:extLst>
            <a:ext uri="{909E8E84-426E-40DD-AFC4-6F175D3DCCD1}">
              <a14:hiddenFill xmlns:a14="http://schemas.microsoft.com/office/drawing/2010/main">
                <a:solidFill>
                  <a:srgbClr val="FFFFFF"/>
                </a:solidFill>
              </a14:hiddenFill>
            </a:ext>
          </a:extLst>
        </p:spPr>
      </p:pic>
      <p:pic>
        <p:nvPicPr>
          <p:cNvPr id="553988" name="Picture 4" descr="http://ts1.cn.mm.bing.net/th?id=H.5022028812518084&amp;p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554" y="3140968"/>
            <a:ext cx="4401958" cy="3125392"/>
          </a:xfrm>
          <a:prstGeom prst="rect">
            <a:avLst/>
          </a:prstGeom>
          <a:noFill/>
          <a:extLst>
            <a:ext uri="{909E8E84-426E-40DD-AFC4-6F175D3DCCD1}">
              <a14:hiddenFill xmlns:a14="http://schemas.microsoft.com/office/drawing/2010/main">
                <a:solidFill>
                  <a:srgbClr val="FFFFFF"/>
                </a:solidFill>
              </a14:hiddenFill>
            </a:ext>
          </a:extLst>
        </p:spPr>
      </p:pic>
      <p:pic>
        <p:nvPicPr>
          <p:cNvPr id="553990" name="Picture 6" descr="http://ts2.cn.mm.bing.net/th?id=H.4784963852896241&amp;pid=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40968"/>
            <a:ext cx="1187624" cy="1187624"/>
          </a:xfrm>
          <a:prstGeom prst="rect">
            <a:avLst/>
          </a:prstGeom>
          <a:noFill/>
          <a:extLst>
            <a:ext uri="{909E8E84-426E-40DD-AFC4-6F175D3DCCD1}">
              <a14:hiddenFill xmlns:a14="http://schemas.microsoft.com/office/drawing/2010/main">
                <a:solidFill>
                  <a:srgbClr val="FFFFFF"/>
                </a:solidFill>
              </a14:hiddenFill>
            </a:ext>
          </a:extLst>
        </p:spPr>
      </p:pic>
      <p:pic>
        <p:nvPicPr>
          <p:cNvPr id="553992" name="Picture 8" descr="http://www.doe.mass.edu/sped/images/pac_cover.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328592"/>
            <a:ext cx="1735834" cy="225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799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0" y="182680"/>
            <a:ext cx="9120799" cy="654032"/>
          </a:xfrm>
        </p:spPr>
        <p:txBody>
          <a:bodyPr>
            <a:normAutofit fontScale="90000"/>
          </a:bodyPr>
          <a:lstStyle/>
          <a:p>
            <a:r>
              <a:rPr lang="en-US" altLang="zh-CN" dirty="0" smtClean="0"/>
              <a:t>Thread now is popular, especially for high performance servers</a:t>
            </a:r>
            <a:endParaRPr lang="zh-CN" altLang="en-US" dirty="0"/>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552962" name="Picture 2" descr="http://www.netwinsite.com/surgemail/help/server_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02" y="3429000"/>
            <a:ext cx="6185208" cy="3645024"/>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251520" y="1159383"/>
            <a:ext cx="8892480" cy="2413633"/>
          </a:xfrm>
        </p:spPr>
        <p:txBody>
          <a:bodyPr>
            <a:normAutofit fontScale="92500" lnSpcReduction="10000"/>
          </a:bodyPr>
          <a:lstStyle/>
          <a:p>
            <a:r>
              <a:rPr lang="en-US" altLang="zh-CN" dirty="0" smtClean="0">
                <a:solidFill>
                  <a:srgbClr val="FF0000"/>
                </a:solidFill>
              </a:rPr>
              <a:t>Web server</a:t>
            </a:r>
            <a:r>
              <a:rPr lang="en-US" altLang="zh-CN" dirty="0" smtClean="0"/>
              <a:t>, </a:t>
            </a:r>
            <a:r>
              <a:rPr lang="en-US" altLang="zh-CN" dirty="0" smtClean="0">
                <a:solidFill>
                  <a:srgbClr val="FF0000"/>
                </a:solidFill>
              </a:rPr>
              <a:t>FTP server</a:t>
            </a:r>
            <a:r>
              <a:rPr lang="en-US" altLang="zh-CN" dirty="0" smtClean="0"/>
              <a:t>, </a:t>
            </a:r>
            <a:r>
              <a:rPr lang="en-US" altLang="zh-CN" dirty="0" smtClean="0">
                <a:solidFill>
                  <a:srgbClr val="FF0000"/>
                </a:solidFill>
              </a:rPr>
              <a:t>DBMS server</a:t>
            </a:r>
            <a:r>
              <a:rPr lang="en-US" altLang="zh-CN" dirty="0" smtClean="0"/>
              <a:t>, </a:t>
            </a:r>
            <a:r>
              <a:rPr lang="en-US" altLang="zh-CN" dirty="0" smtClean="0">
                <a:solidFill>
                  <a:srgbClr val="FF0000"/>
                </a:solidFill>
              </a:rPr>
              <a:t>e-mail server</a:t>
            </a:r>
            <a:r>
              <a:rPr lang="en-US" altLang="zh-CN" dirty="0" smtClean="0"/>
              <a:t>, … </a:t>
            </a:r>
          </a:p>
          <a:p>
            <a:pPr lvl="1"/>
            <a:r>
              <a:rPr lang="en-US" altLang="zh-CN" b="1" dirty="0" smtClean="0"/>
              <a:t>N</a:t>
            </a:r>
            <a:r>
              <a:rPr lang="en-US" altLang="zh-CN" dirty="0" smtClean="0"/>
              <a:t> users access those servers, and if we prepare </a:t>
            </a:r>
            <a:r>
              <a:rPr lang="en-US" altLang="zh-CN" b="1" dirty="0" smtClean="0"/>
              <a:t>N</a:t>
            </a:r>
            <a:r>
              <a:rPr lang="en-US" altLang="zh-CN" dirty="0" smtClean="0"/>
              <a:t> server processes for each user.</a:t>
            </a:r>
          </a:p>
          <a:p>
            <a:pPr lvl="2"/>
            <a:r>
              <a:rPr lang="en-US" altLang="zh-CN" dirty="0" smtClean="0"/>
              <a:t>It’s definitely too expensive to create many servers to respond those users</a:t>
            </a:r>
          </a:p>
          <a:p>
            <a:pPr lvl="1"/>
            <a:r>
              <a:rPr lang="en-US" altLang="zh-CN" dirty="0" smtClean="0"/>
              <a:t>They can </a:t>
            </a:r>
            <a:r>
              <a:rPr lang="en-US" altLang="zh-CN" b="1" cap="small" dirty="0" smtClean="0">
                <a:solidFill>
                  <a:srgbClr val="FF0000"/>
                </a:solidFill>
              </a:rPr>
              <a:t>share</a:t>
            </a:r>
            <a:r>
              <a:rPr lang="en-US" altLang="zh-CN" dirty="0" smtClean="0">
                <a:solidFill>
                  <a:srgbClr val="FF0000"/>
                </a:solidFill>
              </a:rPr>
              <a:t> </a:t>
            </a:r>
            <a:r>
              <a:rPr lang="en-US" altLang="zh-CN" dirty="0" smtClean="0"/>
              <a:t>the instructions of the server</a:t>
            </a:r>
            <a:endParaRPr lang="zh-CN" altLang="en-US" dirty="0"/>
          </a:p>
        </p:txBody>
      </p:sp>
    </p:spTree>
    <p:extLst>
      <p:ext uri="{BB962C8B-B14F-4D97-AF65-F5344CB8AC3E}">
        <p14:creationId xmlns:p14="http://schemas.microsoft.com/office/powerpoint/2010/main" val="3211325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8964488" cy="654032"/>
          </a:xfrm>
        </p:spPr>
        <p:txBody>
          <a:bodyPr>
            <a:normAutofit fontScale="90000"/>
          </a:bodyPr>
          <a:lstStyle/>
          <a:p>
            <a:endParaRPr lang="zh-CN" altLang="en-US" dirty="0"/>
          </a:p>
        </p:txBody>
      </p:sp>
      <p:sp>
        <p:nvSpPr>
          <p:cNvPr id="3" name="内容占位符 2"/>
          <p:cNvSpPr>
            <a:spLocks noGrp="1"/>
          </p:cNvSpPr>
          <p:nvPr>
            <p:ph idx="1"/>
          </p:nvPr>
        </p:nvSpPr>
        <p:spPr>
          <a:xfrm>
            <a:off x="251520" y="1000109"/>
            <a:ext cx="8892480" cy="2356884"/>
          </a:xfrm>
        </p:spPr>
        <p:txBody>
          <a:bodyPr/>
          <a:lstStyle/>
          <a:p>
            <a:r>
              <a:rPr lang="en-US" altLang="zh-CN" dirty="0" smtClean="0"/>
              <a:t>Here is a sketch of Web server architecture</a:t>
            </a:r>
          </a:p>
          <a:p>
            <a:pPr lvl="1"/>
            <a:r>
              <a:rPr lang="en-US" altLang="zh-CN" dirty="0" smtClean="0"/>
              <a:t>Web server runs as a daemon [</a:t>
            </a:r>
            <a:r>
              <a:rPr lang="en-US" altLang="zh-CN" sz="2000" dirty="0"/>
              <a:t>ˈ</a:t>
            </a:r>
            <a:r>
              <a:rPr lang="en-US" altLang="zh-CN" sz="2000" dirty="0" err="1"/>
              <a:t>di:mən</a:t>
            </a:r>
            <a:r>
              <a:rPr lang="en-US" altLang="zh-CN" dirty="0"/>
              <a:t>]  </a:t>
            </a:r>
            <a:r>
              <a:rPr lang="en-US" altLang="zh-CN" dirty="0" smtClean="0"/>
              <a:t>program</a:t>
            </a:r>
          </a:p>
          <a:p>
            <a:pPr lvl="1"/>
            <a:r>
              <a:rPr lang="en-US" altLang="zh-CN" dirty="0" smtClean="0"/>
              <a:t>When a client connects the server,  the server provides the </a:t>
            </a:r>
            <a:r>
              <a:rPr lang="en-US" altLang="zh-CN" dirty="0"/>
              <a:t>service </a:t>
            </a:r>
            <a:r>
              <a:rPr lang="en-US" altLang="zh-CN" dirty="0" smtClean="0"/>
              <a:t>for the client</a:t>
            </a:r>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solidFill>
                  <a:srgbClr val="000000"/>
                </a:solidFill>
              </a:rPr>
              <a:t>Part IV Thread</a:t>
            </a:r>
            <a:endParaRPr lang="zh-CN" altLang="en-US">
              <a:solidFill>
                <a:srgbClr val="000000"/>
              </a:solidFill>
            </a:endParaRPr>
          </a:p>
        </p:txBody>
      </p:sp>
      <p:pic>
        <p:nvPicPr>
          <p:cNvPr id="555011" name="Picture 3" descr="C:\Users\mlinking\Pictures\Web-Server-architec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016093"/>
            <a:ext cx="5472608" cy="37252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10"/>
          <p:cNvSpPr/>
          <p:nvPr/>
        </p:nvSpPr>
        <p:spPr>
          <a:xfrm>
            <a:off x="4211960" y="3933056"/>
            <a:ext cx="5976663" cy="2924944"/>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FFFF"/>
                </a:solidFill>
              </a:rPr>
              <a:t>The multiple services provided by the program can be seen as </a:t>
            </a:r>
            <a:r>
              <a:rPr lang="en-US" altLang="zh-CN" sz="3200" b="1" dirty="0" smtClean="0">
                <a:solidFill>
                  <a:srgbClr val="FFFFFF"/>
                </a:solidFill>
              </a:rPr>
              <a:t>Thread</a:t>
            </a:r>
            <a:endParaRPr lang="zh-CN" altLang="en-US" sz="3200" b="1" dirty="0">
              <a:solidFill>
                <a:srgbClr val="FFFFFF"/>
              </a:solidFill>
            </a:endParaRPr>
          </a:p>
        </p:txBody>
      </p:sp>
    </p:spTree>
    <p:extLst>
      <p:ext uri="{BB962C8B-B14F-4D97-AF65-F5344CB8AC3E}">
        <p14:creationId xmlns:p14="http://schemas.microsoft.com/office/powerpoint/2010/main" val="274803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4"/>
          <p:cNvSpPr>
            <a:spLocks noGrp="1"/>
          </p:cNvSpPr>
          <p:nvPr>
            <p:ph type="ftr" sz="quarter" idx="4294967295"/>
          </p:nvPr>
        </p:nvSpPr>
        <p:spPr>
          <a:xfrm>
            <a:off x="3124200" y="6356350"/>
            <a:ext cx="3090874" cy="365125"/>
          </a:xfrm>
          <a:prstGeom prst="rect">
            <a:avLst/>
          </a:prstGeom>
        </p:spPr>
        <p:txBody>
          <a:bodyPr/>
          <a:lstStyle/>
          <a:p>
            <a:r>
              <a:rPr lang="en-US" smtClean="0"/>
              <a:t>Part IV Thread</a:t>
            </a:r>
            <a:endParaRPr lang="en-US"/>
          </a:p>
        </p:txBody>
      </p:sp>
      <p:sp>
        <p:nvSpPr>
          <p:cNvPr id="440331" name="Rectangle 11"/>
          <p:cNvSpPr>
            <a:spLocks noGrp="1" noChangeArrowheads="1"/>
          </p:cNvSpPr>
          <p:nvPr>
            <p:ph type="title"/>
          </p:nvPr>
        </p:nvSpPr>
        <p:spPr>
          <a:xfrm>
            <a:off x="936104" y="0"/>
            <a:ext cx="7236296" cy="1142984"/>
          </a:xfrm>
          <a:noFill/>
          <a:ln/>
        </p:spPr>
        <p:txBody>
          <a:bodyPr lIns="92075" tIns="46038" rIns="92075" bIns="46038">
            <a:noAutofit/>
          </a:bodyPr>
          <a:lstStyle/>
          <a:p>
            <a:r>
              <a:rPr lang="en-US" sz="3200" i="0" dirty="0"/>
              <a:t>Single Threaded and Multithreaded Process Models</a:t>
            </a:r>
            <a:endParaRPr lang="en-US" sz="3600" dirty="0"/>
          </a:p>
        </p:txBody>
      </p:sp>
      <p:pic>
        <p:nvPicPr>
          <p:cNvPr id="6146" name="Picture 2"/>
          <p:cNvPicPr>
            <a:picLocks noChangeAspect="1" noChangeArrowheads="1"/>
          </p:cNvPicPr>
          <p:nvPr/>
        </p:nvPicPr>
        <p:blipFill>
          <a:blip r:embed="rId3" cstate="print"/>
          <a:srcRect/>
          <a:stretch>
            <a:fillRect/>
          </a:stretch>
        </p:blipFill>
        <p:spPr bwMode="auto">
          <a:xfrm>
            <a:off x="4071934" y="1007604"/>
            <a:ext cx="4852997" cy="4470718"/>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571472" y="1285860"/>
            <a:ext cx="3257581" cy="4610095"/>
          </a:xfrm>
          <a:prstGeom prst="rect">
            <a:avLst/>
          </a:prstGeom>
          <a:noFill/>
          <a:ln w="9525">
            <a:noFill/>
            <a:miter lim="800000"/>
            <a:headEnd/>
            <a:tailEnd/>
          </a:ln>
        </p:spPr>
      </p:pic>
      <p:sp>
        <p:nvSpPr>
          <p:cNvPr id="57" name="Rectangle 56"/>
          <p:cNvSpPr/>
          <p:nvPr/>
        </p:nvSpPr>
        <p:spPr>
          <a:xfrm>
            <a:off x="4143372" y="5917188"/>
            <a:ext cx="5000628" cy="369332"/>
          </a:xfrm>
          <a:prstGeom prst="rect">
            <a:avLst/>
          </a:prstGeom>
        </p:spPr>
        <p:txBody>
          <a:bodyPr wrap="square">
            <a:spAutoFit/>
          </a:bodyPr>
          <a:lstStyle/>
          <a:p>
            <a:r>
              <a:rPr lang="en-US" altLang="zh-CN" dirty="0" smtClean="0">
                <a:solidFill>
                  <a:schemeClr val="bg1">
                    <a:lumMod val="75000"/>
                  </a:schemeClr>
                </a:solidFill>
              </a:rPr>
              <a:t>PPTs from others\Operating Systems\Processes.ppt</a:t>
            </a:r>
            <a:endParaRPr lang="zh-CN" altLang="en-US" dirty="0">
              <a:solidFill>
                <a:schemeClr val="bg1">
                  <a:lumMod val="75000"/>
                </a:schemeClr>
              </a:solidFill>
            </a:endParaRPr>
          </a:p>
        </p:txBody>
      </p:sp>
      <p:sp>
        <p:nvSpPr>
          <p:cNvPr id="8" name="Text Box 53"/>
          <p:cNvSpPr txBox="1">
            <a:spLocks noChangeArrowheads="1"/>
          </p:cNvSpPr>
          <p:nvPr/>
        </p:nvSpPr>
        <p:spPr bwMode="auto">
          <a:xfrm>
            <a:off x="3857620" y="5429264"/>
            <a:ext cx="5286380" cy="1200329"/>
          </a:xfrm>
          <a:prstGeom prst="rect">
            <a:avLst/>
          </a:prstGeom>
          <a:noFill/>
          <a:ln w="12700" cap="sq">
            <a:noFill/>
            <a:miter lim="800000"/>
            <a:headEnd type="none" w="sm" len="sm"/>
            <a:tailEnd type="none" w="sm" len="sm"/>
          </a:ln>
          <a:effectLst/>
        </p:spPr>
        <p:txBody>
          <a:bodyPr wrap="square">
            <a:spAutoFit/>
          </a:bodyPr>
          <a:lstStyle/>
          <a:p>
            <a:r>
              <a:rPr lang="en-US" altLang="en-US" sz="2400" b="1" dirty="0">
                <a:solidFill>
                  <a:schemeClr val="accent6">
                    <a:lumMod val="75000"/>
                  </a:schemeClr>
                </a:solidFill>
                <a:effectLst/>
              </a:rPr>
              <a:t>Thread Control Block </a:t>
            </a:r>
            <a:r>
              <a:rPr lang="en-US" altLang="en-US" sz="2400" b="1" dirty="0" smtClean="0">
                <a:solidFill>
                  <a:schemeClr val="accent6">
                    <a:lumMod val="75000"/>
                  </a:schemeClr>
                </a:solidFill>
                <a:effectLst/>
              </a:rPr>
              <a:t>(</a:t>
            </a:r>
            <a:r>
              <a:rPr lang="en-US" altLang="en-US" sz="2400" b="1" u="sng" dirty="0" smtClean="0">
                <a:solidFill>
                  <a:srgbClr val="FF0000"/>
                </a:solidFill>
                <a:effectLst/>
              </a:rPr>
              <a:t>TCB</a:t>
            </a:r>
            <a:r>
              <a:rPr lang="en-US" altLang="en-US" sz="2400" b="1" dirty="0" smtClean="0">
                <a:solidFill>
                  <a:schemeClr val="accent6">
                    <a:lumMod val="75000"/>
                  </a:schemeClr>
                </a:solidFill>
                <a:effectLst/>
              </a:rPr>
              <a:t>) contains </a:t>
            </a:r>
            <a:r>
              <a:rPr lang="en-US" altLang="en-US" sz="2400" b="1" dirty="0">
                <a:solidFill>
                  <a:schemeClr val="accent6">
                    <a:lumMod val="75000"/>
                  </a:schemeClr>
                </a:solidFill>
                <a:effectLst/>
              </a:rPr>
              <a:t>a register image, thread priority and thread state information</a:t>
            </a:r>
            <a:endParaRPr lang="en-US" altLang="en-US" sz="1400" b="1" dirty="0">
              <a:solidFill>
                <a:schemeClr val="accent6">
                  <a:lumMod val="75000"/>
                </a:schemeClr>
              </a:solidFill>
              <a:effectLst/>
            </a:endParaRPr>
          </a:p>
        </p:txBody>
      </p:sp>
    </p:spTree>
    <p:extLst>
      <p:ext uri="{BB962C8B-B14F-4D97-AF65-F5344CB8AC3E}">
        <p14:creationId xmlns:p14="http://schemas.microsoft.com/office/powerpoint/2010/main" val="41150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Rectangle 8"/>
          <p:cNvSpPr>
            <a:spLocks noChangeArrowheads="1"/>
          </p:cNvSpPr>
          <p:nvPr/>
        </p:nvSpPr>
        <p:spPr bwMode="auto">
          <a:xfrm>
            <a:off x="1219200" y="785794"/>
            <a:ext cx="7924800" cy="336550"/>
          </a:xfrm>
          <a:prstGeom prst="rect">
            <a:avLst/>
          </a:prstGeom>
          <a:noFill/>
          <a:ln w="9525">
            <a:noFill/>
            <a:miter lim="800000"/>
            <a:headEnd/>
            <a:tailEnd/>
          </a:ln>
          <a:effectLst/>
        </p:spPr>
        <p:txBody>
          <a:bodyPr>
            <a:spAutoFit/>
          </a:bodyPr>
          <a:lstStyle/>
          <a:p>
            <a:pPr algn="ctr" eaLnBrk="0" hangingPunct="0">
              <a:spcBef>
                <a:spcPct val="50000"/>
              </a:spcBef>
            </a:pPr>
            <a:r>
              <a:rPr lang="en-US" altLang="zh-CN" sz="1600" b="1" dirty="0">
                <a:solidFill>
                  <a:prstClr val="black"/>
                </a:solidFill>
                <a:latin typeface="Arial" pitchFamily="34" charset="0"/>
                <a:cs typeface="Times New Roman" pitchFamily="18" charset="0"/>
              </a:rPr>
              <a:t>Figure 4.2 </a:t>
            </a:r>
            <a:r>
              <a:rPr lang="en-US" altLang="zh-CN" sz="1600" dirty="0">
                <a:solidFill>
                  <a:prstClr val="black"/>
                </a:solidFill>
                <a:latin typeface="Arial" pitchFamily="34" charset="0"/>
                <a:cs typeface="Times New Roman" pitchFamily="18" charset="0"/>
              </a:rPr>
              <a:t>Thread life cycle.</a:t>
            </a:r>
          </a:p>
        </p:txBody>
      </p:sp>
      <p:sp>
        <p:nvSpPr>
          <p:cNvPr id="13323" name="Rectangle 11"/>
          <p:cNvSpPr>
            <a:spLocks noGrp="1" noChangeArrowheads="1"/>
          </p:cNvSpPr>
          <p:nvPr>
            <p:ph type="title"/>
          </p:nvPr>
        </p:nvSpPr>
        <p:spPr>
          <a:xfrm>
            <a:off x="0" y="417514"/>
            <a:ext cx="8229600" cy="654032"/>
          </a:xfrm>
          <a:solidFill>
            <a:schemeClr val="accent4">
              <a:lumMod val="60000"/>
              <a:lumOff val="40000"/>
            </a:schemeClr>
          </a:solidFill>
        </p:spPr>
        <p:txBody>
          <a:bodyPr>
            <a:normAutofit fontScale="90000"/>
          </a:bodyPr>
          <a:lstStyle/>
          <a:p>
            <a:r>
              <a:rPr lang="en-US" altLang="zh-CN" dirty="0" smtClean="0">
                <a:ea typeface="宋体" pitchFamily="2" charset="-122"/>
              </a:rPr>
              <a:t>Thread </a:t>
            </a:r>
            <a:r>
              <a:rPr lang="en-US" altLang="zh-CN" dirty="0">
                <a:ea typeface="宋体" pitchFamily="2" charset="-122"/>
              </a:rPr>
              <a:t>States: Life Cycle of a Thread</a:t>
            </a:r>
          </a:p>
        </p:txBody>
      </p:sp>
      <p:pic>
        <p:nvPicPr>
          <p:cNvPr id="13322" name="Picture 10" descr="Fig 4-2"/>
          <p:cNvPicPr>
            <a:picLocks noGrp="1" noChangeAspect="1" noChangeArrowheads="1"/>
          </p:cNvPicPr>
          <p:nvPr>
            <p:ph idx="4294967295"/>
          </p:nvPr>
        </p:nvPicPr>
        <p:blipFill>
          <a:blip r:embed="rId3" cstate="print"/>
          <a:srcRect/>
          <a:stretch>
            <a:fillRect/>
          </a:stretch>
        </p:blipFill>
        <p:spPr>
          <a:xfrm>
            <a:off x="785786" y="1142984"/>
            <a:ext cx="7282908" cy="5715016"/>
          </a:xfrm>
          <a:noFill/>
          <a:ln/>
        </p:spPr>
      </p:pic>
      <p:sp>
        <p:nvSpPr>
          <p:cNvPr id="6" name="Rectangle 5"/>
          <p:cNvSpPr/>
          <p:nvPr/>
        </p:nvSpPr>
        <p:spPr>
          <a:xfrm>
            <a:off x="2286000" y="6072206"/>
            <a:ext cx="6858000" cy="276999"/>
          </a:xfrm>
          <a:prstGeom prst="rect">
            <a:avLst/>
          </a:prstGeom>
        </p:spPr>
        <p:txBody>
          <a:bodyPr wrap="square">
            <a:spAutoFit/>
          </a:bodyPr>
          <a:lstStyle/>
          <a:p>
            <a:r>
              <a:rPr lang="en-US" altLang="zh-CN" sz="1200" dirty="0" smtClean="0">
                <a:solidFill>
                  <a:prstClr val="white">
                    <a:lumMod val="75000"/>
                  </a:prstClr>
                </a:solidFill>
              </a:rPr>
              <a:t>PPTs from others\</a:t>
            </a:r>
            <a:r>
              <a:rPr lang="en-US" altLang="zh-CN" sz="1200" dirty="0" err="1" smtClean="0">
                <a:solidFill>
                  <a:prstClr val="white">
                    <a:lumMod val="75000"/>
                  </a:prstClr>
                </a:solidFill>
              </a:rPr>
              <a:t>Deitel</a:t>
            </a:r>
            <a:r>
              <a:rPr lang="en-US" altLang="zh-CN" sz="1200" dirty="0" smtClean="0">
                <a:solidFill>
                  <a:prstClr val="white">
                    <a:lumMod val="75000"/>
                  </a:prstClr>
                </a:solidFill>
              </a:rPr>
              <a:t> OS3e-users.cis.fiu.edu_~ege_cop5994_slides_Deitel - OS 3rd edition\OS3e_04.ppt</a:t>
            </a:r>
            <a:endParaRPr lang="zh-CN" altLang="en-US" sz="1200" dirty="0">
              <a:solidFill>
                <a:prstClr val="white">
                  <a:lumMod val="75000"/>
                </a:prstClr>
              </a:solidFill>
            </a:endParaRPr>
          </a:p>
        </p:txBody>
      </p:sp>
      <p:sp>
        <p:nvSpPr>
          <p:cNvPr id="7" name="Cloud Callout 6"/>
          <p:cNvSpPr/>
          <p:nvPr/>
        </p:nvSpPr>
        <p:spPr>
          <a:xfrm>
            <a:off x="5500694" y="1556792"/>
            <a:ext cx="4471906" cy="2515150"/>
          </a:xfrm>
          <a:prstGeom prst="cloudCallout">
            <a:avLst>
              <a:gd name="adj1" fmla="val -42166"/>
              <a:gd name="adj2" fmla="val 296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prstClr val="white"/>
                </a:solidFill>
              </a:rPr>
              <a:t>Also need scheduling strategies here!</a:t>
            </a:r>
            <a:endParaRPr lang="zh-CN" altLang="en-US" sz="3200" dirty="0">
              <a:solidFill>
                <a:prstClr val="white"/>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Tree>
    <p:extLst>
      <p:ext uri="{BB962C8B-B14F-4D97-AF65-F5344CB8AC3E}">
        <p14:creationId xmlns:p14="http://schemas.microsoft.com/office/powerpoint/2010/main" val="3888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solidFill>
            <a:schemeClr val="accent4">
              <a:lumMod val="60000"/>
              <a:lumOff val="40000"/>
            </a:schemeClr>
          </a:solidFill>
        </p:spPr>
        <p:txBody>
          <a:bodyPr>
            <a:normAutofit fontScale="90000"/>
          </a:bodyPr>
          <a:lstStyle/>
          <a:p>
            <a:r>
              <a:rPr lang="en-US" altLang="zh-CN" dirty="0" smtClean="0">
                <a:ea typeface="宋体" pitchFamily="2" charset="-122"/>
              </a:rPr>
              <a:t>Thread </a:t>
            </a:r>
            <a:r>
              <a:rPr lang="en-US" altLang="zh-CN" dirty="0">
                <a:ea typeface="宋体" pitchFamily="2" charset="-122"/>
              </a:rPr>
              <a:t>Operations</a:t>
            </a:r>
          </a:p>
        </p:txBody>
      </p:sp>
      <p:sp>
        <p:nvSpPr>
          <p:cNvPr id="79875" name="Rectangle 3"/>
          <p:cNvSpPr>
            <a:spLocks noGrp="1" noChangeArrowheads="1"/>
          </p:cNvSpPr>
          <p:nvPr>
            <p:ph type="body" idx="1"/>
          </p:nvPr>
        </p:nvSpPr>
        <p:spPr>
          <a:xfrm>
            <a:off x="457200" y="1000108"/>
            <a:ext cx="8686800" cy="5500726"/>
          </a:xfrm>
        </p:spPr>
        <p:txBody>
          <a:bodyPr>
            <a:normAutofit fontScale="92500"/>
          </a:bodyPr>
          <a:lstStyle/>
          <a:p>
            <a:r>
              <a:rPr lang="en-US" altLang="zh-CN" dirty="0">
                <a:ea typeface="宋体" pitchFamily="2" charset="-122"/>
              </a:rPr>
              <a:t>Threads and processes have </a:t>
            </a:r>
            <a:r>
              <a:rPr lang="en-US" altLang="zh-CN" dirty="0">
                <a:solidFill>
                  <a:srgbClr val="C00000"/>
                </a:solidFill>
                <a:ea typeface="宋体" pitchFamily="2" charset="-122"/>
              </a:rPr>
              <a:t>common</a:t>
            </a:r>
            <a:r>
              <a:rPr lang="en-US" altLang="zh-CN" dirty="0">
                <a:ea typeface="宋体" pitchFamily="2" charset="-122"/>
              </a:rPr>
              <a:t> operations</a:t>
            </a:r>
          </a:p>
          <a:p>
            <a:pPr lvl="1"/>
            <a:r>
              <a:rPr lang="en-US" altLang="zh-CN" b="1" dirty="0" smtClean="0">
                <a:ea typeface="宋体" pitchFamily="2" charset="-122"/>
              </a:rPr>
              <a:t>Create</a:t>
            </a:r>
            <a:r>
              <a:rPr lang="en-US" altLang="zh-CN" dirty="0" smtClean="0">
                <a:ea typeface="宋体" pitchFamily="2" charset="-122"/>
              </a:rPr>
              <a:t>, </a:t>
            </a:r>
            <a:r>
              <a:rPr lang="en-US" altLang="zh-CN" b="1" dirty="0" smtClean="0">
                <a:ea typeface="宋体" pitchFamily="2" charset="-122"/>
              </a:rPr>
              <a:t>Exit</a:t>
            </a:r>
            <a:r>
              <a:rPr lang="en-US" altLang="zh-CN" dirty="0" smtClean="0">
                <a:ea typeface="宋体" pitchFamily="2" charset="-122"/>
              </a:rPr>
              <a:t> </a:t>
            </a:r>
            <a:r>
              <a:rPr lang="en-US" altLang="zh-CN" dirty="0">
                <a:ea typeface="宋体" pitchFamily="2" charset="-122"/>
              </a:rPr>
              <a:t>(terminate</a:t>
            </a:r>
            <a:r>
              <a:rPr lang="en-US" altLang="zh-CN" dirty="0" smtClean="0">
                <a:ea typeface="宋体" pitchFamily="2" charset="-122"/>
              </a:rPr>
              <a:t>), </a:t>
            </a:r>
            <a:r>
              <a:rPr lang="en-US" altLang="zh-CN" b="1" dirty="0" smtClean="0">
                <a:ea typeface="宋体" pitchFamily="2" charset="-122"/>
              </a:rPr>
              <a:t>Suspend</a:t>
            </a:r>
            <a:r>
              <a:rPr lang="en-US" altLang="zh-CN" dirty="0" smtClean="0">
                <a:ea typeface="宋体" pitchFamily="2" charset="-122"/>
              </a:rPr>
              <a:t>, </a:t>
            </a:r>
            <a:r>
              <a:rPr lang="en-US" altLang="zh-CN" b="1" dirty="0" smtClean="0">
                <a:ea typeface="宋体" pitchFamily="2" charset="-122"/>
              </a:rPr>
              <a:t>Resume</a:t>
            </a:r>
            <a:r>
              <a:rPr lang="en-US" altLang="zh-CN" dirty="0" smtClean="0">
                <a:ea typeface="宋体" pitchFamily="2" charset="-122"/>
              </a:rPr>
              <a:t>, </a:t>
            </a:r>
            <a:r>
              <a:rPr lang="en-US" altLang="zh-CN" b="1" dirty="0" smtClean="0">
                <a:ea typeface="宋体" pitchFamily="2" charset="-122"/>
              </a:rPr>
              <a:t>Sleep</a:t>
            </a:r>
            <a:r>
              <a:rPr lang="en-US" altLang="zh-CN" dirty="0" smtClean="0">
                <a:ea typeface="宋体" pitchFamily="2" charset="-122"/>
              </a:rPr>
              <a:t>, </a:t>
            </a:r>
            <a:r>
              <a:rPr lang="en-US" altLang="zh-CN" b="1" dirty="0" smtClean="0">
                <a:ea typeface="宋体" pitchFamily="2" charset="-122"/>
              </a:rPr>
              <a:t>Wake</a:t>
            </a:r>
          </a:p>
          <a:p>
            <a:r>
              <a:rPr lang="en-US" altLang="zh-CN" dirty="0" smtClean="0">
                <a:ea typeface="宋体" pitchFamily="2" charset="-122"/>
              </a:rPr>
              <a:t>Thread operations </a:t>
            </a:r>
            <a:r>
              <a:rPr lang="en-US" altLang="zh-CN" dirty="0" smtClean="0">
                <a:solidFill>
                  <a:srgbClr val="C00000"/>
                </a:solidFill>
                <a:ea typeface="宋体" pitchFamily="2" charset="-122"/>
              </a:rPr>
              <a:t>do not correspond precisely to </a:t>
            </a:r>
            <a:r>
              <a:rPr lang="en-US" altLang="zh-CN" dirty="0" smtClean="0">
                <a:ea typeface="宋体" pitchFamily="2" charset="-122"/>
              </a:rPr>
              <a:t>process operations</a:t>
            </a:r>
          </a:p>
          <a:p>
            <a:pPr lvl="1"/>
            <a:r>
              <a:rPr lang="en-US" altLang="zh-CN" dirty="0" smtClean="0">
                <a:ea typeface="宋体" pitchFamily="2" charset="-122"/>
              </a:rPr>
              <a:t>Cancel</a:t>
            </a:r>
          </a:p>
          <a:p>
            <a:pPr lvl="2"/>
            <a:r>
              <a:rPr lang="en-US" altLang="zh-CN" dirty="0" smtClean="0">
                <a:ea typeface="宋体" pitchFamily="2" charset="-122"/>
              </a:rPr>
              <a:t>Indicates that a thread should be terminated, but does not guarantee that the thread will be terminated</a:t>
            </a:r>
          </a:p>
          <a:p>
            <a:pPr lvl="2"/>
            <a:r>
              <a:rPr lang="en-US" altLang="zh-CN" dirty="0" smtClean="0">
                <a:ea typeface="宋体" pitchFamily="2" charset="-122"/>
              </a:rPr>
              <a:t>Threads can mask the cancellation signal</a:t>
            </a:r>
          </a:p>
          <a:p>
            <a:pPr lvl="1"/>
            <a:r>
              <a:rPr lang="en-US" altLang="zh-CN" dirty="0" smtClean="0">
                <a:ea typeface="宋体" pitchFamily="2" charset="-122"/>
              </a:rPr>
              <a:t>Join </a:t>
            </a:r>
          </a:p>
          <a:p>
            <a:pPr lvl="2"/>
            <a:r>
              <a:rPr lang="en-US" altLang="zh-CN" dirty="0" smtClean="0">
                <a:ea typeface="宋体" pitchFamily="2" charset="-122"/>
              </a:rPr>
              <a:t>A primary thread can wait for all other threads to exit by joining them</a:t>
            </a:r>
          </a:p>
          <a:p>
            <a:pPr lvl="2"/>
            <a:r>
              <a:rPr lang="en-US" altLang="zh-CN" dirty="0" smtClean="0">
                <a:ea typeface="宋体" pitchFamily="2" charset="-122"/>
              </a:rPr>
              <a:t>The joining thread blocks until the thread it joined exits</a:t>
            </a:r>
            <a:endParaRPr lang="en-US" altLang="zh-CN" dirty="0">
              <a:ea typeface="宋体" pitchFamily="2" charset="-122"/>
            </a:endParaRPr>
          </a:p>
        </p:txBody>
      </p:sp>
      <p:sp>
        <p:nvSpPr>
          <p:cNvPr id="5" name="Rectangle 4"/>
          <p:cNvSpPr/>
          <p:nvPr/>
        </p:nvSpPr>
        <p:spPr>
          <a:xfrm>
            <a:off x="2286000" y="6295273"/>
            <a:ext cx="6858000" cy="276999"/>
          </a:xfrm>
          <a:prstGeom prst="rect">
            <a:avLst/>
          </a:prstGeom>
        </p:spPr>
        <p:txBody>
          <a:bodyPr wrap="square">
            <a:spAutoFit/>
          </a:bodyPr>
          <a:lstStyle/>
          <a:p>
            <a:r>
              <a:rPr lang="en-US" altLang="zh-CN" sz="1200" dirty="0" smtClean="0">
                <a:solidFill>
                  <a:prstClr val="white">
                    <a:lumMod val="75000"/>
                  </a:prstClr>
                </a:solidFill>
              </a:rPr>
              <a:t>PPTs from others\</a:t>
            </a:r>
            <a:r>
              <a:rPr lang="en-US" altLang="zh-CN" sz="1200" dirty="0" err="1" smtClean="0">
                <a:solidFill>
                  <a:prstClr val="white">
                    <a:lumMod val="75000"/>
                  </a:prstClr>
                </a:solidFill>
              </a:rPr>
              <a:t>Deitel</a:t>
            </a:r>
            <a:r>
              <a:rPr lang="en-US" altLang="zh-CN" sz="1200" dirty="0" smtClean="0">
                <a:solidFill>
                  <a:prstClr val="white">
                    <a:lumMod val="75000"/>
                  </a:prstClr>
                </a:solidFill>
              </a:rPr>
              <a:t> OS3e-users.cis.fiu.edu_~ege_cop5994_slides_Deitel - OS 3rd edition\OS3e_04.ppt</a:t>
            </a:r>
            <a:endParaRPr lang="zh-CN" altLang="en-US" sz="1200" dirty="0">
              <a:solidFill>
                <a:prstClr val="white">
                  <a:lumMod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Tree>
    <p:extLst>
      <p:ext uri="{BB962C8B-B14F-4D97-AF65-F5344CB8AC3E}">
        <p14:creationId xmlns:p14="http://schemas.microsoft.com/office/powerpoint/2010/main" val="204823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4">
              <a:lumMod val="60000"/>
              <a:lumOff val="40000"/>
            </a:schemeClr>
          </a:solidFill>
        </p:spPr>
        <p:txBody>
          <a:bodyPr vert="horz" lIns="91440" tIns="45720" rIns="91440" bIns="45720" rtlCol="0" anchor="ctr">
            <a:normAutofit fontScale="90000"/>
          </a:bodyPr>
          <a:lstStyle/>
          <a:p>
            <a:r>
              <a:rPr lang="en-US" altLang="zh-CN" dirty="0">
                <a:ea typeface="宋体" pitchFamily="2" charset="-122"/>
              </a:rPr>
              <a:t>Thread libraries</a:t>
            </a:r>
            <a:endParaRPr lang="zh-CN" altLang="en-US" dirty="0">
              <a:ea typeface="宋体" pitchFamily="2" charset="-122"/>
            </a:endParaRPr>
          </a:p>
        </p:txBody>
      </p:sp>
      <p:sp>
        <p:nvSpPr>
          <p:cNvPr id="3" name="内容占位符 2"/>
          <p:cNvSpPr>
            <a:spLocks noGrp="1"/>
          </p:cNvSpPr>
          <p:nvPr>
            <p:ph idx="1"/>
          </p:nvPr>
        </p:nvSpPr>
        <p:spPr>
          <a:xfrm>
            <a:off x="457200" y="1000108"/>
            <a:ext cx="8686800" cy="3220980"/>
          </a:xfrm>
        </p:spPr>
        <p:txBody>
          <a:bodyPr>
            <a:normAutofit fontScale="92500" lnSpcReduction="10000"/>
          </a:bodyPr>
          <a:lstStyle/>
          <a:p>
            <a:r>
              <a:rPr lang="en-US" altLang="zh-CN" dirty="0" smtClean="0"/>
              <a:t>To </a:t>
            </a:r>
            <a:r>
              <a:rPr lang="en-US" altLang="zh-CN" dirty="0"/>
              <a:t>implement </a:t>
            </a:r>
            <a:r>
              <a:rPr lang="en-US" altLang="zh-CN" dirty="0" smtClean="0"/>
              <a:t>threads</a:t>
            </a:r>
            <a:r>
              <a:rPr lang="en-US" altLang="zh-CN" dirty="0"/>
              <a:t>, a threading library </a:t>
            </a:r>
            <a:r>
              <a:rPr lang="en-US" altLang="zh-CN" dirty="0" smtClean="0"/>
              <a:t>(either in </a:t>
            </a:r>
            <a:r>
              <a:rPr lang="en-US" altLang="zh-CN" b="1" dirty="0" smtClean="0"/>
              <a:t>user space </a:t>
            </a:r>
            <a:r>
              <a:rPr lang="en-US" altLang="zh-CN" dirty="0" smtClean="0"/>
              <a:t>or </a:t>
            </a:r>
            <a:r>
              <a:rPr lang="en-US" altLang="zh-CN" b="1" dirty="0" smtClean="0"/>
              <a:t>kernel space</a:t>
            </a:r>
            <a:r>
              <a:rPr lang="en-US" altLang="zh-CN" dirty="0" smtClean="0"/>
              <a:t>) is </a:t>
            </a:r>
            <a:r>
              <a:rPr lang="en-US" altLang="zh-CN" dirty="0"/>
              <a:t>responsible for handling the saving and switching of the execution context from one thread to another. </a:t>
            </a:r>
            <a:endParaRPr lang="en-US" altLang="zh-CN" dirty="0" smtClean="0"/>
          </a:p>
          <a:p>
            <a:pPr lvl="1"/>
            <a:r>
              <a:rPr lang="en-US" altLang="zh-CN" dirty="0" smtClean="0"/>
              <a:t>We have ULT (</a:t>
            </a:r>
            <a:r>
              <a:rPr lang="en-US" altLang="zh-CN" dirty="0">
                <a:ea typeface="宋体" charset="-122"/>
              </a:rPr>
              <a:t>User-Level </a:t>
            </a:r>
            <a:r>
              <a:rPr lang="en-US" altLang="zh-CN" dirty="0" smtClean="0">
                <a:ea typeface="宋体" charset="-122"/>
              </a:rPr>
              <a:t>Thread</a:t>
            </a:r>
            <a:r>
              <a:rPr lang="en-US" altLang="zh-CN" dirty="0" smtClean="0"/>
              <a:t>) and KLT (</a:t>
            </a:r>
            <a:r>
              <a:rPr lang="en-US" altLang="zh-CN" dirty="0">
                <a:ea typeface="宋体" charset="-122"/>
              </a:rPr>
              <a:t>Kernel-Level Thread</a:t>
            </a:r>
            <a:r>
              <a:rPr lang="en-US" altLang="zh-CN" dirty="0" smtClean="0"/>
              <a:t>).</a:t>
            </a:r>
          </a:p>
          <a:p>
            <a:r>
              <a:rPr lang="en-US" altLang="zh-CN" dirty="0" smtClean="0"/>
              <a:t>Multithreaded application</a:t>
            </a:r>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003" y="4002669"/>
            <a:ext cx="5760640" cy="282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979712" y="6237312"/>
            <a:ext cx="996491" cy="369332"/>
          </a:xfrm>
          <a:prstGeom prst="rect">
            <a:avLst/>
          </a:prstGeom>
        </p:spPr>
        <p:txBody>
          <a:bodyPr wrap="none">
            <a:spAutoFit/>
          </a:bodyPr>
          <a:lstStyle/>
          <a:p>
            <a:r>
              <a:rPr lang="en-US" altLang="zh-CN" dirty="0"/>
              <a:t>ULT type</a:t>
            </a:r>
            <a:endParaRPr lang="zh-CN" altLang="en-US" dirty="0"/>
          </a:p>
        </p:txBody>
      </p:sp>
      <p:sp>
        <p:nvSpPr>
          <p:cNvPr id="8" name="矩形 7"/>
          <p:cNvSpPr/>
          <p:nvPr/>
        </p:nvSpPr>
        <p:spPr>
          <a:xfrm>
            <a:off x="3981984" y="6237312"/>
            <a:ext cx="969240" cy="369332"/>
          </a:xfrm>
          <a:prstGeom prst="rect">
            <a:avLst/>
          </a:prstGeom>
        </p:spPr>
        <p:txBody>
          <a:bodyPr wrap="none">
            <a:spAutoFit/>
          </a:bodyPr>
          <a:lstStyle/>
          <a:p>
            <a:r>
              <a:rPr lang="en-US" altLang="zh-CN" dirty="0"/>
              <a:t>KLT type</a:t>
            </a:r>
            <a:endParaRPr lang="zh-CN" altLang="en-US" dirty="0"/>
          </a:p>
        </p:txBody>
      </p:sp>
    </p:spTree>
    <p:extLst>
      <p:ext uri="{BB962C8B-B14F-4D97-AF65-F5344CB8AC3E}">
        <p14:creationId xmlns:p14="http://schemas.microsoft.com/office/powerpoint/2010/main" val="4029191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 y="836712"/>
            <a:ext cx="9115935" cy="522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287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5368"/>
            <a:ext cx="8686800" cy="5126055"/>
          </a:xfrm>
        </p:spPr>
        <p:txBody>
          <a:bodyPr>
            <a:normAutofit/>
          </a:bodyPr>
          <a:lstStyle/>
          <a:p>
            <a:r>
              <a:rPr lang="en-US" altLang="zh-CN" dirty="0" smtClean="0"/>
              <a:t>To support the execution of a program, we need to record some information (define some data structure) – besides the program itself</a:t>
            </a:r>
          </a:p>
          <a:p>
            <a:pPr lvl="1"/>
            <a:r>
              <a:rPr lang="en-US" altLang="zh-CN" dirty="0" smtClean="0"/>
              <a:t>Where is your program stored in the HDD?</a:t>
            </a:r>
          </a:p>
          <a:p>
            <a:pPr lvl="2"/>
            <a:r>
              <a:rPr lang="en-US" altLang="zh-CN" dirty="0" smtClean="0"/>
              <a:t>                                     Project file contains the organization</a:t>
            </a:r>
            <a:br>
              <a:rPr lang="en-US" altLang="zh-CN" dirty="0" smtClean="0"/>
            </a:br>
            <a:r>
              <a:rPr lang="en-US" altLang="zh-CN" dirty="0" smtClean="0"/>
              <a:t>                                                              information.</a:t>
            </a:r>
          </a:p>
          <a:p>
            <a:pPr lvl="2"/>
            <a:r>
              <a:rPr lang="en-US" altLang="zh-CN" dirty="0" smtClean="0"/>
              <a:t>                                        We need information to locate that</a:t>
            </a:r>
            <a:br>
              <a:rPr lang="en-US" altLang="zh-CN" dirty="0" smtClean="0"/>
            </a:br>
            <a:r>
              <a:rPr lang="en-US" altLang="zh-CN" dirty="0" smtClean="0"/>
              <a:t>                                                                      project file in HDD</a:t>
            </a:r>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16832"/>
            <a:ext cx="6378550" cy="474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4572000" y="3645024"/>
            <a:ext cx="5184576" cy="2745429"/>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4800" b="1" u="sng" dirty="0" smtClean="0"/>
              <a:t>how</a:t>
            </a:r>
            <a:r>
              <a:rPr lang="en-US" altLang="zh-CN" sz="4800" dirty="0" smtClean="0"/>
              <a:t> </a:t>
            </a:r>
            <a:r>
              <a:rPr lang="en-US" altLang="zh-CN" sz="3200" dirty="0" smtClean="0"/>
              <a:t>in later chapter: </a:t>
            </a:r>
            <a:r>
              <a:rPr lang="en-US" altLang="zh-CN" sz="4000" b="1" dirty="0" smtClean="0">
                <a:solidFill>
                  <a:schemeClr val="tx1"/>
                </a:solidFill>
              </a:rPr>
              <a:t>IO + File</a:t>
            </a:r>
            <a:endParaRPr lang="zh-CN" altLang="en-US" sz="3200" b="1" dirty="0">
              <a:solidFill>
                <a:schemeClr val="tx1"/>
              </a:solidFill>
            </a:endParaRPr>
          </a:p>
        </p:txBody>
      </p:sp>
    </p:spTree>
    <p:extLst>
      <p:ext uri="{BB962C8B-B14F-4D97-AF65-F5344CB8AC3E}">
        <p14:creationId xmlns:p14="http://schemas.microsoft.com/office/powerpoint/2010/main" val="32064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ChangeArrowheads="1"/>
          </p:cNvSpPr>
          <p:nvPr>
            <p:ph type="title"/>
          </p:nvPr>
        </p:nvSpPr>
        <p:spPr/>
        <p:txBody>
          <a:bodyPr>
            <a:normAutofit fontScale="90000"/>
          </a:bodyPr>
          <a:lstStyle/>
          <a:p>
            <a:r>
              <a:rPr lang="en-US" altLang="zh-CN" dirty="0">
                <a:ea typeface="宋体" charset="-122"/>
              </a:rPr>
              <a:t>Threads library</a:t>
            </a:r>
          </a:p>
        </p:txBody>
      </p:sp>
      <p:sp>
        <p:nvSpPr>
          <p:cNvPr id="78851" name="Rectangle 1027"/>
          <p:cNvSpPr>
            <a:spLocks noGrp="1" noChangeArrowheads="1"/>
          </p:cNvSpPr>
          <p:nvPr>
            <p:ph type="body" idx="1"/>
          </p:nvPr>
        </p:nvSpPr>
        <p:spPr>
          <a:xfrm>
            <a:off x="571472" y="1142984"/>
            <a:ext cx="8572528" cy="5357850"/>
          </a:xfrm>
        </p:spPr>
        <p:txBody>
          <a:bodyPr>
            <a:normAutofit lnSpcReduction="10000"/>
          </a:bodyPr>
          <a:lstStyle/>
          <a:p>
            <a:pPr>
              <a:lnSpc>
                <a:spcPct val="90000"/>
              </a:lnSpc>
            </a:pPr>
            <a:r>
              <a:rPr lang="en-US" altLang="zh-CN" dirty="0">
                <a:ea typeface="宋体" charset="-122"/>
              </a:rPr>
              <a:t>Contains code for:</a:t>
            </a:r>
          </a:p>
          <a:p>
            <a:pPr lvl="1">
              <a:lnSpc>
                <a:spcPct val="90000"/>
              </a:lnSpc>
            </a:pPr>
            <a:r>
              <a:rPr lang="en-US" altLang="zh-CN" sz="3200" dirty="0">
                <a:ea typeface="宋体" charset="-122"/>
              </a:rPr>
              <a:t>creating and destroying threads</a:t>
            </a:r>
          </a:p>
          <a:p>
            <a:pPr lvl="1">
              <a:lnSpc>
                <a:spcPct val="90000"/>
              </a:lnSpc>
            </a:pPr>
            <a:r>
              <a:rPr lang="en-US" altLang="zh-CN" sz="3200" dirty="0">
                <a:ea typeface="宋体" charset="-122"/>
              </a:rPr>
              <a:t>passing messages and data between threads</a:t>
            </a:r>
          </a:p>
          <a:p>
            <a:pPr lvl="1">
              <a:lnSpc>
                <a:spcPct val="90000"/>
              </a:lnSpc>
            </a:pPr>
            <a:r>
              <a:rPr lang="en-US" altLang="zh-CN" sz="3200" dirty="0">
                <a:ea typeface="宋体" charset="-122"/>
              </a:rPr>
              <a:t>scheduling thread execution</a:t>
            </a:r>
          </a:p>
          <a:p>
            <a:pPr lvl="2">
              <a:lnSpc>
                <a:spcPct val="90000"/>
              </a:lnSpc>
            </a:pPr>
            <a:r>
              <a:rPr lang="en-US" altLang="zh-CN" sz="2800" dirty="0">
                <a:ea typeface="宋体" charset="-122"/>
              </a:rPr>
              <a:t>pass control from one thread to another</a:t>
            </a:r>
          </a:p>
          <a:p>
            <a:pPr lvl="1">
              <a:lnSpc>
                <a:spcPct val="90000"/>
              </a:lnSpc>
            </a:pPr>
            <a:r>
              <a:rPr lang="en-US" altLang="zh-CN" sz="3200" dirty="0">
                <a:ea typeface="宋体" charset="-122"/>
              </a:rPr>
              <a:t>saving and restoring thread contexts </a:t>
            </a:r>
            <a:endParaRPr lang="en-US" altLang="zh-CN" dirty="0">
              <a:ea typeface="宋体" charset="-122"/>
            </a:endParaRPr>
          </a:p>
          <a:p>
            <a:pPr lvl="1">
              <a:lnSpc>
                <a:spcPct val="90000"/>
              </a:lnSpc>
            </a:pPr>
            <a:endParaRPr lang="en-US" altLang="zh-CN" dirty="0">
              <a:ea typeface="宋体" charset="-122"/>
            </a:endParaRPr>
          </a:p>
          <a:p>
            <a:pPr>
              <a:lnSpc>
                <a:spcPct val="90000"/>
              </a:lnSpc>
            </a:pPr>
            <a:r>
              <a:rPr lang="en-US" altLang="zh-CN" dirty="0" smtClean="0">
                <a:ea typeface="宋体" charset="-122"/>
              </a:rPr>
              <a:t>ULT </a:t>
            </a:r>
            <a:r>
              <a:rPr lang="en-US" altLang="zh-CN" dirty="0">
                <a:ea typeface="宋体" charset="-122"/>
              </a:rPr>
              <a:t>can </a:t>
            </a:r>
            <a:r>
              <a:rPr lang="en-US" altLang="zh-CN" dirty="0" smtClean="0">
                <a:ea typeface="宋体" charset="-122"/>
              </a:rPr>
              <a:t>be </a:t>
            </a:r>
            <a:r>
              <a:rPr lang="en-US" altLang="zh-CN" dirty="0">
                <a:ea typeface="宋体" charset="-122"/>
              </a:rPr>
              <a:t>implemented on </a:t>
            </a:r>
            <a:r>
              <a:rPr lang="en-US" altLang="zh-CN" dirty="0">
                <a:solidFill>
                  <a:schemeClr val="hlink"/>
                </a:solidFill>
                <a:ea typeface="宋体" charset="-122"/>
              </a:rPr>
              <a:t>any</a:t>
            </a:r>
            <a:r>
              <a:rPr lang="en-US" altLang="zh-CN" dirty="0">
                <a:ea typeface="宋体" charset="-122"/>
              </a:rPr>
              <a:t> Operating System, because </a:t>
            </a:r>
            <a:r>
              <a:rPr lang="en-US" altLang="zh-CN" dirty="0">
                <a:solidFill>
                  <a:schemeClr val="hlink"/>
                </a:solidFill>
                <a:ea typeface="宋体" charset="-122"/>
              </a:rPr>
              <a:t>no kernel services are required</a:t>
            </a:r>
            <a:r>
              <a:rPr lang="en-US" altLang="zh-CN" dirty="0">
                <a:ea typeface="宋体" charset="-122"/>
              </a:rPr>
              <a:t> to support </a:t>
            </a:r>
            <a:r>
              <a:rPr lang="en-US" altLang="zh-CN" dirty="0" smtClean="0">
                <a:ea typeface="宋体" charset="-122"/>
              </a:rPr>
              <a:t>them</a:t>
            </a:r>
          </a:p>
          <a:p>
            <a:pPr lvl="1">
              <a:lnSpc>
                <a:spcPct val="90000"/>
              </a:lnSpc>
            </a:pPr>
            <a:r>
              <a:rPr lang="en-US" altLang="zh-CN" dirty="0" smtClean="0">
                <a:ea typeface="宋体" charset="-122"/>
              </a:rPr>
              <a:t>POSIX </a:t>
            </a:r>
            <a:r>
              <a:rPr lang="en-US" altLang="zh-CN" dirty="0" err="1" smtClean="0">
                <a:ea typeface="宋体" charset="-122"/>
              </a:rPr>
              <a:t>Pthreads</a:t>
            </a:r>
            <a:r>
              <a:rPr lang="en-US" altLang="zh-CN" dirty="0" smtClean="0">
                <a:ea typeface="宋体" charset="-122"/>
              </a:rPr>
              <a:t>, Mach C-threads, Solaris UI-threads</a:t>
            </a:r>
            <a:endParaRPr lang="en-US" altLang="zh-CN" dirty="0">
              <a:ea typeface="宋体" charset="-122"/>
            </a:endParaRPr>
          </a:p>
        </p:txBody>
      </p:sp>
      <p:sp>
        <p:nvSpPr>
          <p:cNvPr id="5" name="Rectangle 4"/>
          <p:cNvSpPr/>
          <p:nvPr/>
        </p:nvSpPr>
        <p:spPr>
          <a:xfrm>
            <a:off x="3786182" y="6072206"/>
            <a:ext cx="5357818" cy="307777"/>
          </a:xfrm>
          <a:prstGeom prst="rect">
            <a:avLst/>
          </a:prstGeom>
        </p:spPr>
        <p:txBody>
          <a:bodyPr wrap="square">
            <a:spAutoFit/>
          </a:bodyPr>
          <a:lstStyle/>
          <a:p>
            <a:r>
              <a:rPr lang="en-US" altLang="zh-CN" sz="1400" dirty="0" smtClean="0">
                <a:solidFill>
                  <a:schemeClr val="bg1">
                    <a:lumMod val="75000"/>
                  </a:schemeClr>
                </a:solidFill>
              </a:rPr>
              <a:t>PPTs from others\flame.cs.dal.ca_~hawkey_3120\June30Threads.ppt</a:t>
            </a:r>
            <a:endParaRPr lang="zh-CN" altLang="en-US" sz="14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4059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1">
                                            <p:txEl>
                                              <p:pRg st="7" end="7"/>
                                            </p:txEl>
                                          </p:spTgt>
                                        </p:tgtEl>
                                        <p:attrNameLst>
                                          <p:attrName>style.visibility</p:attrName>
                                        </p:attrNameLst>
                                      </p:cBhvr>
                                      <p:to>
                                        <p:strVal val="visible"/>
                                      </p:to>
                                    </p:set>
                                    <p:anim calcmode="lin" valueType="num">
                                      <p:cBhvr additive="base">
                                        <p:cTn id="7" dur="500" fill="hold"/>
                                        <p:tgtEl>
                                          <p:spTgt spid="7885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851">
                                            <p:txEl>
                                              <p:pRg st="8" end="8"/>
                                            </p:txEl>
                                          </p:spTgt>
                                        </p:tgtEl>
                                        <p:attrNameLst>
                                          <p:attrName>style.visibility</p:attrName>
                                        </p:attrNameLst>
                                      </p:cBhvr>
                                      <p:to>
                                        <p:strVal val="visible"/>
                                      </p:to>
                                    </p:set>
                                    <p:anim calcmode="lin" valueType="num">
                                      <p:cBhvr additive="base">
                                        <p:cTn id="11" dur="500" fill="hold"/>
                                        <p:tgtEl>
                                          <p:spTgt spid="78851">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8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488952"/>
            <a:ext cx="8229600" cy="654032"/>
          </a:xfrm>
          <a:noFill/>
        </p:spPr>
        <p:txBody>
          <a:bodyPr>
            <a:normAutofit fontScale="90000"/>
          </a:bodyPr>
          <a:lstStyle/>
          <a:p>
            <a:r>
              <a:rPr lang="en-US" altLang="zh-CN" dirty="0" smtClean="0">
                <a:ea typeface="宋体" pitchFamily="2" charset="-122"/>
              </a:rPr>
              <a:t>POSIX </a:t>
            </a:r>
            <a:r>
              <a:rPr lang="en-US" altLang="zh-CN" dirty="0">
                <a:ea typeface="宋体" pitchFamily="2" charset="-122"/>
              </a:rPr>
              <a:t>and </a:t>
            </a:r>
            <a:r>
              <a:rPr lang="en-US" altLang="zh-CN" dirty="0" err="1">
                <a:ea typeface="宋体" pitchFamily="2" charset="-122"/>
              </a:rPr>
              <a:t>Pthreads</a:t>
            </a:r>
            <a:endParaRPr lang="en-US" altLang="zh-CN" dirty="0">
              <a:ea typeface="宋体" pitchFamily="2" charset="-122"/>
            </a:endParaRPr>
          </a:p>
        </p:txBody>
      </p:sp>
      <p:sp>
        <p:nvSpPr>
          <p:cNvPr id="87043" name="Rectangle 3"/>
          <p:cNvSpPr>
            <a:spLocks noGrp="1" noChangeArrowheads="1"/>
          </p:cNvSpPr>
          <p:nvPr>
            <p:ph type="body" idx="1"/>
          </p:nvPr>
        </p:nvSpPr>
        <p:spPr>
          <a:xfrm>
            <a:off x="285720" y="1303341"/>
            <a:ext cx="5715040" cy="5126055"/>
          </a:xfrm>
        </p:spPr>
        <p:txBody>
          <a:bodyPr>
            <a:normAutofit fontScale="92500" lnSpcReduction="10000"/>
          </a:bodyPr>
          <a:lstStyle/>
          <a:p>
            <a:r>
              <a:rPr lang="en-US" altLang="zh-CN" b="1" dirty="0" err="1" smtClean="0"/>
              <a:t>Pthreads</a:t>
            </a:r>
            <a:r>
              <a:rPr lang="en-US" altLang="zh-CN" dirty="0" smtClean="0"/>
              <a:t>, the threads extension of the POSIX standard, may be provided as </a:t>
            </a:r>
            <a:r>
              <a:rPr lang="en-US" altLang="zh-CN" dirty="0" smtClean="0">
                <a:solidFill>
                  <a:srgbClr val="C00000"/>
                </a:solidFill>
              </a:rPr>
              <a:t>either a user- or kernel-level library </a:t>
            </a:r>
          </a:p>
          <a:p>
            <a:pPr lvl="1"/>
            <a:r>
              <a:rPr lang="en-US" altLang="zh-CN" dirty="0" smtClean="0">
                <a:ea typeface="宋体" pitchFamily="2" charset="-122"/>
              </a:rPr>
              <a:t>POSIX </a:t>
            </a:r>
            <a:r>
              <a:rPr lang="en-US" altLang="zh-CN" dirty="0">
                <a:ea typeface="宋体" pitchFamily="2" charset="-122"/>
              </a:rPr>
              <a:t>states that processor registers, stack and signal mask are maintained individually for each thread</a:t>
            </a:r>
          </a:p>
          <a:p>
            <a:pPr lvl="1"/>
            <a:r>
              <a:rPr lang="en-US" altLang="zh-CN" dirty="0">
                <a:ea typeface="宋体" pitchFamily="2" charset="-122"/>
              </a:rPr>
              <a:t>POSIX specifies how operating systems should deliver signals to </a:t>
            </a:r>
            <a:r>
              <a:rPr lang="en-US" altLang="zh-CN" dirty="0" err="1">
                <a:ea typeface="宋体" pitchFamily="2" charset="-122"/>
              </a:rPr>
              <a:t>Pthreads</a:t>
            </a:r>
            <a:r>
              <a:rPr lang="en-US" altLang="zh-CN" dirty="0">
                <a:ea typeface="宋体" pitchFamily="2" charset="-122"/>
              </a:rPr>
              <a:t> in addition to specifying several thread-cancellation modes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pic>
        <p:nvPicPr>
          <p:cNvPr id="6" name="Picture 3"/>
          <p:cNvPicPr>
            <a:picLocks noChangeAspect="1" noChangeArrowheads="1"/>
          </p:cNvPicPr>
          <p:nvPr/>
        </p:nvPicPr>
        <p:blipFill>
          <a:blip r:embed="rId3" cstate="print"/>
          <a:srcRect/>
          <a:stretch>
            <a:fillRect/>
          </a:stretch>
        </p:blipFill>
        <p:spPr bwMode="auto">
          <a:xfrm>
            <a:off x="6127602" y="1643050"/>
            <a:ext cx="3016398" cy="4000528"/>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ltLang="zh-CN" smtClean="0"/>
              <a:t>Part IV Thread</a:t>
            </a:r>
            <a:endParaRPr lang="zh-CN" altLang="en-US"/>
          </a:p>
        </p:txBody>
      </p:sp>
      <p:pic>
        <p:nvPicPr>
          <p:cNvPr id="8" name="Picture 2"/>
          <p:cNvPicPr>
            <a:picLocks noChangeAspect="1" noChangeArrowheads="1"/>
          </p:cNvPicPr>
          <p:nvPr/>
        </p:nvPicPr>
        <p:blipFill>
          <a:blip r:embed="rId4" cstate="print"/>
          <a:srcRect/>
          <a:stretch>
            <a:fillRect/>
          </a:stretch>
        </p:blipFill>
        <p:spPr bwMode="auto">
          <a:xfrm>
            <a:off x="6127602" y="188640"/>
            <a:ext cx="2678865" cy="1071546"/>
          </a:xfrm>
          <a:prstGeom prst="rect">
            <a:avLst/>
          </a:prstGeom>
          <a:noFill/>
          <a:ln w="9525">
            <a:noFill/>
            <a:miter lim="800000"/>
            <a:headEnd/>
            <a:tailEnd/>
          </a:ln>
        </p:spPr>
      </p:pic>
      <p:sp>
        <p:nvSpPr>
          <p:cNvPr id="9" name="Cloud 10"/>
          <p:cNvSpPr/>
          <p:nvPr/>
        </p:nvSpPr>
        <p:spPr>
          <a:xfrm>
            <a:off x="5181034" y="5468313"/>
            <a:ext cx="4572000" cy="1484784"/>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We’ve seen Java thread</a:t>
            </a:r>
            <a:endParaRPr lang="zh-CN" altLang="en-US" sz="3200" b="1" dirty="0"/>
          </a:p>
        </p:txBody>
      </p:sp>
    </p:spTree>
    <p:extLst>
      <p:ext uri="{BB962C8B-B14F-4D97-AF65-F5344CB8AC3E}">
        <p14:creationId xmlns:p14="http://schemas.microsoft.com/office/powerpoint/2010/main" val="32008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Who wants to read for us? </a:t>
            </a:r>
            <a:r>
              <a:rPr lang="en-US" altLang="zh-CN" dirty="0">
                <a:sym typeface="Wingdings" panose="05000000000000000000" pitchFamily="2" charset="2"/>
              </a:rPr>
              <a: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5915"/>
            <a:ext cx="9144000" cy="520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07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sp>
        <p:nvSpPr>
          <p:cNvPr id="3" name="内容占位符 2"/>
          <p:cNvSpPr>
            <a:spLocks noGrp="1"/>
          </p:cNvSpPr>
          <p:nvPr>
            <p:ph idx="1"/>
          </p:nvPr>
        </p:nvSpPr>
        <p:spPr>
          <a:xfrm>
            <a:off x="5171576" y="1000108"/>
            <a:ext cx="3972424" cy="5126055"/>
          </a:xfrm>
        </p:spPr>
        <p:txBody>
          <a:bodyPr>
            <a:normAutofit fontScale="92500" lnSpcReduction="20000"/>
          </a:bodyPr>
          <a:lstStyle/>
          <a:p>
            <a:r>
              <a:rPr lang="zh-CN" altLang="en-US" dirty="0"/>
              <a:t>作者</a:t>
            </a:r>
            <a:r>
              <a:rPr lang="en-US" altLang="zh-CN" dirty="0"/>
              <a:t>: </a:t>
            </a:r>
            <a:r>
              <a:rPr lang="en-US" altLang="zh-CN" dirty="0">
                <a:hlinkClick r:id="rId2"/>
              </a:rPr>
              <a:t>Bill Lewis</a:t>
            </a:r>
            <a:r>
              <a:rPr lang="en-US" altLang="zh-CN" dirty="0"/>
              <a:t> / </a:t>
            </a:r>
            <a:r>
              <a:rPr lang="en-US" altLang="zh-CN" dirty="0">
                <a:hlinkClick r:id="rId3"/>
              </a:rPr>
              <a:t>SunSoft Press</a:t>
            </a:r>
            <a:r>
              <a:rPr lang="en-US" altLang="zh-CN" dirty="0"/>
              <a:t> / </a:t>
            </a:r>
            <a:r>
              <a:rPr lang="en-US" altLang="zh-CN" dirty="0">
                <a:hlinkClick r:id="rId4"/>
              </a:rPr>
              <a:t>Daniel J. Berg</a:t>
            </a:r>
            <a:r>
              <a:rPr lang="en-US" altLang="zh-CN" dirty="0"/>
              <a:t/>
            </a:r>
            <a:br>
              <a:rPr lang="en-US" altLang="zh-CN" dirty="0"/>
            </a:br>
            <a:r>
              <a:rPr lang="zh-CN" altLang="en-US" dirty="0"/>
              <a:t>出版社</a:t>
            </a:r>
            <a:r>
              <a:rPr lang="en-US" altLang="zh-CN" dirty="0"/>
              <a:t>:</a:t>
            </a:r>
            <a:r>
              <a:rPr lang="zh-CN" altLang="en-US" dirty="0"/>
              <a:t> </a:t>
            </a:r>
            <a:r>
              <a:rPr lang="en-US" altLang="zh-CN" dirty="0"/>
              <a:t>Prentice Hall PTR</a:t>
            </a:r>
            <a:br>
              <a:rPr lang="en-US" altLang="zh-CN" dirty="0"/>
            </a:br>
            <a:r>
              <a:rPr lang="zh-CN" altLang="en-US" dirty="0"/>
              <a:t>副标题</a:t>
            </a:r>
            <a:r>
              <a:rPr lang="en-US" altLang="zh-CN" dirty="0"/>
              <a:t>:</a:t>
            </a:r>
            <a:r>
              <a:rPr lang="zh-CN" altLang="en-US" dirty="0"/>
              <a:t> </a:t>
            </a:r>
            <a:r>
              <a:rPr lang="en-US" altLang="zh-CN" dirty="0"/>
              <a:t>A Guide to Multithreaded Programming</a:t>
            </a:r>
            <a:br>
              <a:rPr lang="en-US" altLang="zh-CN" dirty="0"/>
            </a:br>
            <a:r>
              <a:rPr lang="zh-CN" altLang="en-US" dirty="0"/>
              <a:t>出版年</a:t>
            </a:r>
            <a:r>
              <a:rPr lang="en-US" altLang="zh-CN" dirty="0"/>
              <a:t>:</a:t>
            </a:r>
            <a:r>
              <a:rPr lang="zh-CN" altLang="en-US" dirty="0"/>
              <a:t> </a:t>
            </a:r>
            <a:r>
              <a:rPr lang="en-US" altLang="zh-CN" dirty="0"/>
              <a:t>1995-10-31</a:t>
            </a:r>
            <a:r>
              <a:rPr lang="zh-CN" altLang="en-US" dirty="0"/>
              <a:t/>
            </a:r>
            <a:br>
              <a:rPr lang="zh-CN" altLang="en-US" dirty="0"/>
            </a:br>
            <a:r>
              <a:rPr lang="zh-CN" altLang="en-US" dirty="0"/>
              <a:t>页数</a:t>
            </a:r>
            <a:r>
              <a:rPr lang="en-US" altLang="zh-CN" dirty="0"/>
              <a:t>:</a:t>
            </a:r>
            <a:r>
              <a:rPr lang="zh-CN" altLang="en-US" dirty="0"/>
              <a:t> </a:t>
            </a:r>
            <a:r>
              <a:rPr lang="en-US" altLang="zh-CN" dirty="0"/>
              <a:t>352</a:t>
            </a:r>
            <a:r>
              <a:rPr lang="zh-CN" altLang="en-US" dirty="0"/>
              <a:t/>
            </a:r>
            <a:br>
              <a:rPr lang="zh-CN" altLang="en-US" dirty="0"/>
            </a:br>
            <a:r>
              <a:rPr lang="zh-CN" altLang="en-US" dirty="0"/>
              <a:t>定价</a:t>
            </a:r>
            <a:r>
              <a:rPr lang="en-US" altLang="zh-CN" dirty="0"/>
              <a:t>:</a:t>
            </a:r>
            <a:r>
              <a:rPr lang="zh-CN" altLang="en-US" dirty="0"/>
              <a:t> </a:t>
            </a:r>
            <a:r>
              <a:rPr lang="en-US" altLang="zh-CN" dirty="0"/>
              <a:t>USD 60.00</a:t>
            </a:r>
            <a:br>
              <a:rPr lang="en-US" altLang="zh-CN" dirty="0"/>
            </a:br>
            <a:r>
              <a:rPr lang="zh-CN" altLang="en-US" dirty="0"/>
              <a:t>装帧</a:t>
            </a:r>
            <a:r>
              <a:rPr lang="en-US" altLang="zh-CN" dirty="0"/>
              <a:t>:</a:t>
            </a:r>
            <a:r>
              <a:rPr lang="zh-CN" altLang="en-US" dirty="0"/>
              <a:t> </a:t>
            </a:r>
            <a:r>
              <a:rPr lang="en-US" altLang="zh-CN" dirty="0"/>
              <a:t>Paperback</a:t>
            </a:r>
            <a:br>
              <a:rPr lang="en-US" altLang="zh-CN" dirty="0"/>
            </a:br>
            <a:r>
              <a:rPr lang="en-US" altLang="zh-CN" dirty="0"/>
              <a:t>ISBN: 9780134436982</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68005" name="Picture 5" descr="https://img3.doubanio.com/lpic/s2451083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141076" cy="690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8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noFill/>
        </p:spPr>
        <p:txBody>
          <a:bodyPr>
            <a:normAutofit fontScale="90000"/>
          </a:bodyPr>
          <a:lstStyle/>
          <a:p>
            <a:r>
              <a:rPr lang="en-US" altLang="zh-CN" dirty="0" smtClean="0">
                <a:ea typeface="宋体" pitchFamily="2" charset="-122"/>
              </a:rPr>
              <a:t>Win32 Threads (Windows XP)</a:t>
            </a:r>
            <a:endParaRPr lang="en-US" altLang="zh-CN" dirty="0">
              <a:ea typeface="宋体" pitchFamily="2" charset="-122"/>
            </a:endParaRPr>
          </a:p>
        </p:txBody>
      </p:sp>
      <p:sp>
        <p:nvSpPr>
          <p:cNvPr id="89091" name="Rectangle 3"/>
          <p:cNvSpPr>
            <a:spLocks noGrp="1" noChangeArrowheads="1"/>
          </p:cNvSpPr>
          <p:nvPr>
            <p:ph type="body" idx="1"/>
          </p:nvPr>
        </p:nvSpPr>
        <p:spPr/>
        <p:txBody>
          <a:bodyPr/>
          <a:lstStyle/>
          <a:p>
            <a:pPr marL="342900" lvl="1" indent="-342900">
              <a:buFont typeface="Arial" pitchFamily="34" charset="0"/>
              <a:buChar char="•"/>
            </a:pPr>
            <a:r>
              <a:rPr lang="en-US" altLang="zh-CN" dirty="0" smtClean="0"/>
              <a:t>The </a:t>
            </a:r>
            <a:r>
              <a:rPr lang="en-US" altLang="zh-CN" b="1" dirty="0" smtClean="0"/>
              <a:t>Win32</a:t>
            </a:r>
            <a:r>
              <a:rPr lang="en-US" altLang="zh-CN" dirty="0" smtClean="0"/>
              <a:t> thread library is a </a:t>
            </a:r>
            <a:r>
              <a:rPr lang="en-US" altLang="zh-CN" dirty="0" smtClean="0">
                <a:solidFill>
                  <a:srgbClr val="C00000"/>
                </a:solidFill>
              </a:rPr>
              <a:t>kernel-level library </a:t>
            </a:r>
            <a:r>
              <a:rPr lang="en-US" altLang="zh-CN" dirty="0" smtClean="0"/>
              <a:t>available on Windows systems</a:t>
            </a:r>
          </a:p>
          <a:p>
            <a:pPr lvl="1"/>
            <a:r>
              <a:rPr lang="en-US" altLang="zh-CN" dirty="0" smtClean="0">
                <a:ea typeface="宋体" pitchFamily="2" charset="-122"/>
              </a:rPr>
              <a:t>Actual </a:t>
            </a:r>
            <a:r>
              <a:rPr lang="en-US" altLang="zh-CN" dirty="0">
                <a:ea typeface="宋体" pitchFamily="2" charset="-122"/>
              </a:rPr>
              <a:t>unit of execution dispatched to a processor</a:t>
            </a:r>
          </a:p>
          <a:p>
            <a:pPr lvl="1"/>
            <a:r>
              <a:rPr lang="en-US" altLang="zh-CN" dirty="0">
                <a:ea typeface="宋体" pitchFamily="2" charset="-122"/>
              </a:rPr>
              <a:t>Execute a piece of the process’s code in the process’s context, using the process’s resources</a:t>
            </a:r>
          </a:p>
          <a:p>
            <a:pPr lvl="1"/>
            <a:r>
              <a:rPr lang="en-US" altLang="zh-CN" dirty="0">
                <a:ea typeface="宋体" pitchFamily="2" charset="-122"/>
              </a:rPr>
              <a:t>Execution context contains</a:t>
            </a:r>
          </a:p>
          <a:p>
            <a:pPr lvl="2"/>
            <a:r>
              <a:rPr lang="en-US" altLang="zh-CN" sz="2800" dirty="0">
                <a:ea typeface="宋体" pitchFamily="2" charset="-122"/>
              </a:rPr>
              <a:t>Runtime stack</a:t>
            </a:r>
          </a:p>
          <a:p>
            <a:pPr lvl="2"/>
            <a:r>
              <a:rPr lang="en-US" altLang="zh-CN" sz="2800" dirty="0">
                <a:ea typeface="宋体" pitchFamily="2" charset="-122"/>
              </a:rPr>
              <a:t>State of the machine’s registers</a:t>
            </a:r>
          </a:p>
          <a:p>
            <a:pPr lvl="2"/>
            <a:r>
              <a:rPr lang="en-US" altLang="zh-CN" sz="2800" dirty="0">
                <a:ea typeface="宋体" pitchFamily="2" charset="-122"/>
              </a:rPr>
              <a:t>Several attributes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pic>
        <p:nvPicPr>
          <p:cNvPr id="8" name="Picture 3" descr="C:\Users\mlinking\Pictures\bonu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5013176"/>
            <a:ext cx="2565060" cy="59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8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solidFill>
            <a:schemeClr val="accent4">
              <a:lumMod val="60000"/>
              <a:lumOff val="40000"/>
            </a:schemeClr>
          </a:solidFill>
        </p:spPr>
        <p:txBody>
          <a:bodyPr>
            <a:noAutofit/>
          </a:bodyPr>
          <a:lstStyle/>
          <a:p>
            <a:r>
              <a:rPr lang="en-US" altLang="zh-CN" sz="4000" dirty="0" smtClean="0">
                <a:ea typeface="宋体" pitchFamily="2" charset="-122"/>
              </a:rPr>
              <a:t>Java </a:t>
            </a:r>
            <a:r>
              <a:rPr lang="en-US" altLang="zh-CN" sz="4000" dirty="0">
                <a:ea typeface="宋体" pitchFamily="2" charset="-122"/>
              </a:rPr>
              <a:t>Threads</a:t>
            </a:r>
          </a:p>
        </p:txBody>
      </p:sp>
      <p:sp>
        <p:nvSpPr>
          <p:cNvPr id="90115" name="Rectangle 3"/>
          <p:cNvSpPr>
            <a:spLocks noGrp="1" noChangeArrowheads="1"/>
          </p:cNvSpPr>
          <p:nvPr>
            <p:ph type="body" idx="1"/>
          </p:nvPr>
        </p:nvSpPr>
        <p:spPr/>
        <p:txBody>
          <a:bodyPr/>
          <a:lstStyle/>
          <a:p>
            <a:r>
              <a:rPr lang="en-US" altLang="zh-CN">
                <a:ea typeface="宋体" pitchFamily="2" charset="-122"/>
              </a:rPr>
              <a:t>Java allows the application programmer to create threads that can port to many computing platforms</a:t>
            </a:r>
          </a:p>
          <a:p>
            <a:r>
              <a:rPr lang="en-US" altLang="zh-CN">
                <a:ea typeface="宋体" pitchFamily="2" charset="-122"/>
              </a:rPr>
              <a:t>Threads</a:t>
            </a:r>
          </a:p>
          <a:p>
            <a:pPr lvl="1"/>
            <a:r>
              <a:rPr lang="en-US" altLang="zh-CN">
                <a:ea typeface="宋体" pitchFamily="2" charset="-122"/>
              </a:rPr>
              <a:t>Created by class </a:t>
            </a:r>
            <a:r>
              <a:rPr lang="en-US" altLang="zh-CN">
                <a:latin typeface="Lucida Console" pitchFamily="49" charset="0"/>
                <a:ea typeface="宋体" pitchFamily="2" charset="-122"/>
              </a:rPr>
              <a:t>Thread</a:t>
            </a:r>
          </a:p>
          <a:p>
            <a:pPr lvl="1"/>
            <a:r>
              <a:rPr lang="en-US" altLang="zh-CN">
                <a:ea typeface="宋体" pitchFamily="2" charset="-122"/>
              </a:rPr>
              <a:t>Execute code specified in a </a:t>
            </a:r>
            <a:r>
              <a:rPr lang="en-US" altLang="zh-CN">
                <a:latin typeface="Lucida Console" pitchFamily="49" charset="0"/>
                <a:ea typeface="宋体" pitchFamily="2" charset="-122"/>
              </a:rPr>
              <a:t>Runnable</a:t>
            </a:r>
            <a:r>
              <a:rPr lang="en-US" altLang="zh-CN">
                <a:ea typeface="宋体" pitchFamily="2" charset="-122"/>
              </a:rPr>
              <a:t> object’s </a:t>
            </a:r>
            <a:r>
              <a:rPr lang="en-US" altLang="zh-CN">
                <a:latin typeface="Lucida Console" pitchFamily="49" charset="0"/>
                <a:ea typeface="宋体" pitchFamily="2" charset="-122"/>
              </a:rPr>
              <a:t>run</a:t>
            </a:r>
            <a:r>
              <a:rPr lang="en-US" altLang="zh-CN">
                <a:ea typeface="宋体" pitchFamily="2" charset="-122"/>
              </a:rPr>
              <a:t> method</a:t>
            </a:r>
          </a:p>
          <a:p>
            <a:r>
              <a:rPr lang="en-US" altLang="zh-CN">
                <a:ea typeface="宋体" pitchFamily="2" charset="-122"/>
              </a:rPr>
              <a:t>Java supports operations such as naming, starting and joining threads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11654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3" name="Content Placeholder 2"/>
          <p:cNvSpPr>
            <a:spLocks noGrp="1"/>
          </p:cNvSpPr>
          <p:nvPr>
            <p:ph idx="1"/>
          </p:nvPr>
        </p:nvSpPr>
        <p:spPr>
          <a:xfrm>
            <a:off x="457200" y="1000108"/>
            <a:ext cx="8686800" cy="5453228"/>
          </a:xfrm>
        </p:spPr>
        <p:txBody>
          <a:bodyPr>
            <a:normAutofit fontScale="92500" lnSpcReduction="10000"/>
          </a:bodyPr>
          <a:lstStyle/>
          <a:p>
            <a:r>
              <a:rPr lang="en-US" altLang="zh-CN" sz="3600" dirty="0" smtClean="0"/>
              <a:t>The </a:t>
            </a:r>
            <a:r>
              <a:rPr lang="en-US" altLang="zh-CN" sz="3600" b="1" dirty="0" smtClean="0"/>
              <a:t>Java</a:t>
            </a:r>
            <a:r>
              <a:rPr lang="en-US" altLang="zh-CN" sz="3600" dirty="0" smtClean="0"/>
              <a:t> thread API allows threads to be created and managed </a:t>
            </a:r>
            <a:r>
              <a:rPr lang="en-US" altLang="zh-CN" sz="3600" dirty="0" smtClean="0">
                <a:solidFill>
                  <a:srgbClr val="C00000"/>
                </a:solidFill>
              </a:rPr>
              <a:t>directly in Java programs</a:t>
            </a:r>
          </a:p>
          <a:p>
            <a:pPr lvl="1"/>
            <a:r>
              <a:rPr lang="en-US" altLang="zh-CN" sz="3200" dirty="0" smtClean="0"/>
              <a:t>However, because inmost instances the JVM is running on top of a host operating system, the Java thread API is generally implemented using a thread library available on the host system. </a:t>
            </a:r>
          </a:p>
          <a:p>
            <a:pPr lvl="1"/>
            <a:endParaRPr lang="en-US" altLang="zh-CN" sz="3200" dirty="0" smtClean="0"/>
          </a:p>
          <a:p>
            <a:pPr lvl="1">
              <a:buNone/>
            </a:pPr>
            <a:r>
              <a:rPr lang="en-US" altLang="zh-CN" sz="3200" dirty="0" smtClean="0">
                <a:sym typeface="Wingdings" pitchFamily="2" charset="2"/>
              </a:rPr>
              <a:t></a:t>
            </a:r>
            <a:r>
              <a:rPr lang="en-US" altLang="zh-CN" sz="3200" dirty="0" smtClean="0"/>
              <a:t>This means that </a:t>
            </a:r>
            <a:r>
              <a:rPr lang="en-US" altLang="zh-CN" sz="3200" dirty="0" smtClean="0">
                <a:solidFill>
                  <a:srgbClr val="FF0000"/>
                </a:solidFill>
              </a:rPr>
              <a:t>on Windows systems, Java threads are typically implemented using the Win32 API</a:t>
            </a:r>
            <a:r>
              <a:rPr lang="en-US" altLang="zh-CN" sz="3200" dirty="0" smtClean="0"/>
              <a:t>; </a:t>
            </a:r>
            <a:r>
              <a:rPr lang="en-US" altLang="zh-CN" sz="3200" dirty="0" smtClean="0">
                <a:solidFill>
                  <a:srgbClr val="002060"/>
                </a:solidFill>
              </a:rPr>
              <a:t>UNIX and Linux systems often use </a:t>
            </a:r>
            <a:r>
              <a:rPr lang="en-US" altLang="zh-CN" sz="3200" dirty="0" err="1" smtClean="0">
                <a:solidFill>
                  <a:srgbClr val="002060"/>
                </a:solidFill>
              </a:rPr>
              <a:t>Pthreads</a:t>
            </a:r>
            <a:endParaRPr lang="zh-CN" altLang="en-US" sz="3200" dirty="0" smtClean="0">
              <a:solidFill>
                <a:srgbClr val="002060"/>
              </a:solidFill>
            </a:endParaRPr>
          </a:p>
        </p:txBody>
      </p:sp>
      <p:sp>
        <p:nvSpPr>
          <p:cNvPr id="4" name="Footer Placeholder 3"/>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225732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24"/>
            <a:ext cx="8229600" cy="654032"/>
          </a:xfrm>
          <a:noFill/>
        </p:spPr>
        <p:txBody>
          <a:bodyPr>
            <a:noAutofit/>
          </a:bodyPr>
          <a:lstStyle/>
          <a:p>
            <a:r>
              <a:rPr lang="en-US" altLang="zh-CN" sz="4000" dirty="0">
                <a:ea typeface="宋体" pitchFamily="2" charset="-122"/>
              </a:rPr>
              <a:t>Java Threads</a:t>
            </a:r>
            <a:endParaRPr lang="en-US" altLang="zh-CN" sz="7200" dirty="0">
              <a:ea typeface="宋体" pitchFamily="2" charset="-122"/>
            </a:endParaRPr>
          </a:p>
        </p:txBody>
      </p:sp>
      <p:sp>
        <p:nvSpPr>
          <p:cNvPr id="32771" name="Rectangle 3"/>
          <p:cNvSpPr>
            <a:spLocks noGrp="1" noChangeArrowheads="1"/>
          </p:cNvSpPr>
          <p:nvPr>
            <p:ph type="body" idx="1"/>
          </p:nvPr>
        </p:nvSpPr>
        <p:spPr>
          <a:xfrm>
            <a:off x="305313" y="622524"/>
            <a:ext cx="8838687" cy="6235476"/>
          </a:xfrm>
        </p:spPr>
        <p:txBody>
          <a:bodyPr>
            <a:noAutofit/>
          </a:bodyPr>
          <a:lstStyle/>
          <a:p>
            <a:pPr defTabSz="249866"/>
            <a:r>
              <a:rPr lang="en-US" altLang="zh-CN" sz="2000" dirty="0">
                <a:ea typeface="宋体" pitchFamily="2" charset="-122"/>
              </a:rPr>
              <a:t>Example showing interleaved thread execution :</a:t>
            </a:r>
            <a:br>
              <a:rPr lang="en-US" altLang="zh-CN" sz="2000" dirty="0">
                <a:ea typeface="宋体" pitchFamily="2" charset="-122"/>
              </a:rPr>
            </a:br>
            <a:r>
              <a:rPr lang="en-US" altLang="zh-CN" sz="1600" dirty="0" smtClean="0">
                <a:ea typeface="宋体" pitchFamily="2" charset="-122"/>
              </a:rPr>
              <a:t>	class </a:t>
            </a:r>
            <a:r>
              <a:rPr lang="en-US" altLang="zh-CN" sz="1600" dirty="0" err="1" smtClean="0">
                <a:ea typeface="宋体" pitchFamily="2" charset="-122"/>
              </a:rPr>
              <a:t>SimpleThread</a:t>
            </a:r>
            <a:r>
              <a:rPr lang="en-US" altLang="zh-CN" sz="1600" dirty="0" smtClean="0">
                <a:ea typeface="宋体" pitchFamily="2" charset="-122"/>
              </a:rPr>
              <a:t> extends </a:t>
            </a:r>
            <a:r>
              <a:rPr lang="en-US" altLang="zh-CN" sz="2400" b="1" dirty="0" smtClean="0">
                <a:solidFill>
                  <a:srgbClr val="FF0000"/>
                </a:solidFill>
                <a:ea typeface="宋体" pitchFamily="2" charset="-122"/>
              </a:rPr>
              <a:t>Thread</a:t>
            </a:r>
            <a:r>
              <a:rPr lang="en-US" altLang="zh-CN" sz="2400" dirty="0" smtClean="0">
                <a:ea typeface="宋体" pitchFamily="2" charset="-122"/>
              </a:rPr>
              <a:t> </a:t>
            </a:r>
            <a:r>
              <a:rPr lang="en-US" altLang="zh-CN" sz="1600" dirty="0" smtClean="0">
                <a:ea typeface="宋体" pitchFamily="2" charset="-122"/>
              </a:rPr>
              <a:t>{</a:t>
            </a:r>
            <a:br>
              <a:rPr lang="en-US" altLang="zh-CN" sz="1600" dirty="0" smtClean="0">
                <a:ea typeface="宋体" pitchFamily="2" charset="-122"/>
              </a:rPr>
            </a:br>
            <a:r>
              <a:rPr lang="en-US" altLang="zh-CN" sz="1600" dirty="0" smtClean="0">
                <a:ea typeface="宋体" pitchFamily="2" charset="-122"/>
              </a:rPr>
              <a:t>			public </a:t>
            </a:r>
            <a:r>
              <a:rPr lang="en-US" altLang="zh-CN" sz="1600" dirty="0" err="1" smtClean="0">
                <a:ea typeface="宋体" pitchFamily="2" charset="-122"/>
              </a:rPr>
              <a:t>SimpleThread</a:t>
            </a:r>
            <a:r>
              <a:rPr lang="en-US" altLang="zh-CN" sz="1600" dirty="0" smtClean="0">
                <a:ea typeface="宋体" pitchFamily="2" charset="-122"/>
              </a:rPr>
              <a:t> (String </a:t>
            </a:r>
            <a:r>
              <a:rPr lang="en-US" altLang="zh-CN" sz="1600" dirty="0" err="1" smtClean="0">
                <a:ea typeface="宋体" pitchFamily="2" charset="-122"/>
              </a:rPr>
              <a:t>str</a:t>
            </a:r>
            <a:r>
              <a:rPr lang="en-US" altLang="zh-CN" sz="1600" dirty="0" smtClean="0">
                <a:ea typeface="宋体" pitchFamily="2" charset="-122"/>
              </a:rPr>
              <a:t>) {			// </a:t>
            </a:r>
            <a:r>
              <a:rPr lang="en-US" altLang="zh-CN" sz="1600" dirty="0" err="1" smtClean="0">
                <a:ea typeface="宋体" pitchFamily="2" charset="-122"/>
              </a:rPr>
              <a:t>superclass</a:t>
            </a:r>
            <a:r>
              <a:rPr lang="en-US" altLang="zh-CN" sz="1600" dirty="0" smtClean="0">
                <a:ea typeface="宋体" pitchFamily="2" charset="-122"/>
              </a:rPr>
              <a:t> constructor</a:t>
            </a:r>
            <a:br>
              <a:rPr lang="en-US" altLang="zh-CN" sz="1600" dirty="0" smtClean="0">
                <a:ea typeface="宋体" pitchFamily="2" charset="-122"/>
              </a:rPr>
            </a:br>
            <a:r>
              <a:rPr lang="en-US" altLang="zh-CN" sz="1600" dirty="0" smtClean="0">
                <a:ea typeface="宋体" pitchFamily="2" charset="-122"/>
              </a:rPr>
              <a:t>				super (</a:t>
            </a:r>
            <a:r>
              <a:rPr lang="en-US" altLang="zh-CN" sz="1600" dirty="0" err="1" smtClean="0">
                <a:ea typeface="宋体" pitchFamily="2" charset="-122"/>
              </a:rPr>
              <a:t>str</a:t>
            </a:r>
            <a:r>
              <a:rPr lang="en-US" altLang="zh-CN" sz="1600" dirty="0" smtClean="0">
                <a:ea typeface="宋体" pitchFamily="2" charset="-122"/>
              </a:rPr>
              <a:t>);</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r>
              <a:rPr lang="en-US" altLang="zh-CN" sz="2000" dirty="0" smtClean="0">
                <a:ea typeface="宋体" pitchFamily="2" charset="-122"/>
              </a:rPr>
              <a:t>public void </a:t>
            </a:r>
            <a:r>
              <a:rPr lang="en-US" altLang="zh-CN" sz="2400" b="1" dirty="0" smtClean="0">
                <a:solidFill>
                  <a:srgbClr val="C00000"/>
                </a:solidFill>
                <a:ea typeface="宋体" pitchFamily="2" charset="-122"/>
              </a:rPr>
              <a:t>run</a:t>
            </a:r>
            <a:r>
              <a:rPr lang="en-US" altLang="zh-CN" sz="2400" dirty="0" smtClean="0">
                <a:ea typeface="宋体" pitchFamily="2" charset="-122"/>
              </a:rPr>
              <a:t> </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for (</a:t>
            </a:r>
            <a:r>
              <a:rPr lang="en-US" altLang="zh-CN" sz="2000" dirty="0" err="1" smtClean="0">
                <a:ea typeface="宋体" pitchFamily="2" charset="-122"/>
              </a:rPr>
              <a:t>int</a:t>
            </a:r>
            <a:r>
              <a:rPr lang="en-US" altLang="zh-CN" sz="2000" dirty="0" smtClean="0">
                <a:ea typeface="宋体" pitchFamily="2" charset="-122"/>
              </a:rPr>
              <a:t> </a:t>
            </a:r>
            <a:r>
              <a:rPr lang="en-US" altLang="zh-CN" sz="2000" dirty="0" err="1" smtClean="0">
                <a:ea typeface="宋体" pitchFamily="2" charset="-122"/>
              </a:rPr>
              <a:t>i</a:t>
            </a:r>
            <a:r>
              <a:rPr lang="en-US" altLang="zh-CN" sz="2000" dirty="0" smtClean="0">
                <a:ea typeface="宋体" pitchFamily="2" charset="-122"/>
              </a:rPr>
              <a:t>=0; </a:t>
            </a:r>
            <a:r>
              <a:rPr lang="en-US" altLang="zh-CN" sz="2000" dirty="0" err="1" smtClean="0">
                <a:ea typeface="宋体" pitchFamily="2" charset="-122"/>
              </a:rPr>
              <a:t>i</a:t>
            </a:r>
            <a:r>
              <a:rPr lang="en-US" altLang="zh-CN" sz="2000" dirty="0" smtClean="0">
                <a:ea typeface="宋体" pitchFamily="2" charset="-122"/>
              </a:rPr>
              <a:t>&lt;10; </a:t>
            </a:r>
            <a:r>
              <a:rPr lang="en-US" altLang="zh-CN" sz="2000" dirty="0" err="1" smtClean="0">
                <a:ea typeface="宋体" pitchFamily="2" charset="-122"/>
              </a:rPr>
              <a:t>i</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a:t>
            </a:r>
            <a:r>
              <a:rPr lang="en-US" altLang="zh-CN" sz="2000" dirty="0" err="1" smtClean="0">
                <a:ea typeface="宋体" pitchFamily="2" charset="-122"/>
              </a:rPr>
              <a:t>System.out.println</a:t>
            </a:r>
            <a:r>
              <a:rPr lang="en-US" altLang="zh-CN" sz="2000" dirty="0" smtClean="0">
                <a:ea typeface="宋体" pitchFamily="2" charset="-122"/>
              </a:rPr>
              <a:t> (</a:t>
            </a:r>
            <a:r>
              <a:rPr lang="en-US" altLang="zh-CN" sz="2000" dirty="0" err="1" smtClean="0">
                <a:ea typeface="宋体" pitchFamily="2" charset="-122"/>
              </a:rPr>
              <a:t>i</a:t>
            </a:r>
            <a:r>
              <a:rPr lang="en-US" altLang="zh-CN" sz="2000" dirty="0" smtClean="0">
                <a:ea typeface="宋体" pitchFamily="2" charset="-122"/>
              </a:rPr>
              <a:t> + “ “ + </a:t>
            </a:r>
            <a:r>
              <a:rPr lang="en-US" altLang="zh-CN" sz="2000" dirty="0" err="1" smtClean="0">
                <a:ea typeface="宋体" pitchFamily="2" charset="-122"/>
              </a:rPr>
              <a:t>getName</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try { </a:t>
            </a:r>
            <a:r>
              <a:rPr lang="en-US" altLang="zh-CN" b="1" dirty="0" smtClean="0">
                <a:ea typeface="宋体" pitchFamily="2" charset="-122"/>
              </a:rPr>
              <a:t>sleep ((</a:t>
            </a:r>
            <a:r>
              <a:rPr lang="en-US" altLang="zh-CN" b="1" dirty="0" err="1" smtClean="0">
                <a:ea typeface="宋体" pitchFamily="2" charset="-122"/>
              </a:rPr>
              <a:t>int</a:t>
            </a:r>
            <a:r>
              <a:rPr lang="en-US" altLang="zh-CN" b="1" dirty="0" smtClean="0">
                <a:ea typeface="宋体" pitchFamily="2" charset="-122"/>
              </a:rPr>
              <a:t>) (</a:t>
            </a:r>
            <a:r>
              <a:rPr lang="en-US" altLang="zh-CN" b="1" dirty="0" err="1" smtClean="0">
                <a:ea typeface="宋体" pitchFamily="2" charset="-122"/>
              </a:rPr>
              <a:t>Math.random</a:t>
            </a:r>
            <a:r>
              <a:rPr lang="en-US" altLang="zh-CN" b="1" dirty="0" smtClean="0">
                <a:ea typeface="宋体" pitchFamily="2" charset="-122"/>
              </a:rPr>
              <a:t> () * 1000));</a:t>
            </a:r>
            <a:r>
              <a:rPr lang="en-US" altLang="zh-CN" sz="2000" dirty="0" smtClean="0">
                <a:ea typeface="宋体" pitchFamily="2" charset="-122"/>
              </a:rPr>
              <a:t/>
            </a:r>
            <a:br>
              <a:rPr lang="en-US" altLang="zh-CN" sz="2000" dirty="0" smtClean="0">
                <a:ea typeface="宋体" pitchFamily="2" charset="-122"/>
              </a:rPr>
            </a:br>
            <a:r>
              <a:rPr lang="en-US" altLang="zh-CN" sz="2000" dirty="0" smtClean="0">
                <a:ea typeface="宋体" pitchFamily="2" charset="-122"/>
              </a:rPr>
              <a:t>					catch (</a:t>
            </a:r>
            <a:r>
              <a:rPr lang="en-US" altLang="zh-CN" sz="2000" dirty="0" err="1" smtClean="0">
                <a:ea typeface="宋体" pitchFamily="2" charset="-122"/>
              </a:rPr>
              <a:t>InterruptedException</a:t>
            </a:r>
            <a:r>
              <a:rPr lang="en-US" altLang="zh-CN" sz="2000" dirty="0" smtClean="0">
                <a:ea typeface="宋体" pitchFamily="2" charset="-122"/>
              </a:rPr>
              <a:t> e) { }</a:t>
            </a:r>
            <a:br>
              <a:rPr lang="en-US" altLang="zh-CN" sz="2000" dirty="0" smtClean="0">
                <a:ea typeface="宋体" pitchFamily="2" charset="-122"/>
              </a:rPr>
            </a:b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a:t>
            </a:r>
            <a:r>
              <a:rPr lang="en-US" altLang="zh-CN" sz="2000" dirty="0" err="1" smtClean="0">
                <a:ea typeface="宋体" pitchFamily="2" charset="-122"/>
              </a:rPr>
              <a:t>System.out.println</a:t>
            </a:r>
            <a:r>
              <a:rPr lang="en-US" altLang="zh-CN" sz="2000" dirty="0" smtClean="0">
                <a:ea typeface="宋体" pitchFamily="2" charset="-122"/>
              </a:rPr>
              <a:t> (“Finished “ + </a:t>
            </a:r>
            <a:r>
              <a:rPr lang="en-US" altLang="zh-CN" sz="2000" dirty="0" err="1" smtClean="0">
                <a:ea typeface="宋体" pitchFamily="2" charset="-122"/>
              </a:rPr>
              <a:t>getName</a:t>
            </a:r>
            <a:r>
              <a:rPr lang="en-US" altLang="zh-CN" sz="2000" dirty="0" smtClean="0">
                <a:ea typeface="宋体" pitchFamily="2" charset="-122"/>
              </a:rPr>
              <a:t> () );</a:t>
            </a:r>
            <a:br>
              <a:rPr lang="en-US" altLang="zh-CN" sz="2000" dirty="0" smtClean="0">
                <a:ea typeface="宋体" pitchFamily="2" charset="-122"/>
              </a:rPr>
            </a:br>
            <a:r>
              <a:rPr lang="en-US" altLang="zh-CN" sz="2000" dirty="0" smtClean="0">
                <a:ea typeface="宋体" pitchFamily="2" charset="-122"/>
              </a:rPr>
              <a:t>			}</a:t>
            </a: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class </a:t>
            </a:r>
            <a:r>
              <a:rPr lang="en-US" altLang="zh-CN" sz="1600" dirty="0" err="1" smtClean="0">
                <a:ea typeface="宋体" pitchFamily="2" charset="-122"/>
              </a:rPr>
              <a:t>TwoThreadsTest</a:t>
            </a: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public static void </a:t>
            </a:r>
            <a:r>
              <a:rPr lang="en-US" altLang="zh-CN" sz="2000" b="1" dirty="0" smtClean="0">
                <a:solidFill>
                  <a:srgbClr val="0070C0"/>
                </a:solidFill>
                <a:ea typeface="宋体" pitchFamily="2" charset="-122"/>
              </a:rPr>
              <a:t>main</a:t>
            </a:r>
            <a:r>
              <a:rPr lang="en-US" altLang="zh-CN" sz="2000" dirty="0" smtClean="0">
                <a:ea typeface="宋体" pitchFamily="2" charset="-122"/>
              </a:rPr>
              <a:t> </a:t>
            </a:r>
            <a:r>
              <a:rPr lang="en-US" altLang="zh-CN" sz="1600" dirty="0" smtClean="0">
                <a:ea typeface="宋体" pitchFamily="2" charset="-122"/>
              </a:rPr>
              <a:t>(String[ ] </a:t>
            </a:r>
            <a:r>
              <a:rPr lang="en-US" altLang="zh-CN" sz="1600" dirty="0" err="1" smtClean="0">
                <a:ea typeface="宋体" pitchFamily="2" charset="-122"/>
              </a:rPr>
              <a:t>args</a:t>
            </a: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r>
              <a:rPr lang="en-US" altLang="zh-CN" sz="2000" b="1" dirty="0" smtClean="0">
                <a:ea typeface="宋体" pitchFamily="2" charset="-122"/>
              </a:rPr>
              <a:t>new </a:t>
            </a:r>
            <a:r>
              <a:rPr lang="en-US" altLang="zh-CN" sz="2000" b="1" dirty="0" err="1" smtClean="0">
                <a:ea typeface="宋体" pitchFamily="2" charset="-122"/>
              </a:rPr>
              <a:t>SimpleThread</a:t>
            </a:r>
            <a:r>
              <a:rPr lang="en-US" altLang="zh-CN" sz="2000" b="1" dirty="0" smtClean="0">
                <a:ea typeface="宋体" pitchFamily="2" charset="-122"/>
              </a:rPr>
              <a:t> (“Edinburgh”).</a:t>
            </a:r>
            <a:r>
              <a:rPr lang="en-US" altLang="zh-CN" sz="2000" b="1" dirty="0" smtClean="0">
                <a:solidFill>
                  <a:srgbClr val="7030A0"/>
                </a:solidFill>
                <a:ea typeface="宋体" pitchFamily="2" charset="-122"/>
              </a:rPr>
              <a:t>start ();</a:t>
            </a:r>
            <a:r>
              <a:rPr lang="en-US" altLang="zh-CN" sz="2000" b="1" dirty="0" smtClean="0">
                <a:ea typeface="宋体" pitchFamily="2" charset="-122"/>
              </a:rPr>
              <a:t/>
            </a:r>
            <a:br>
              <a:rPr lang="en-US" altLang="zh-CN" sz="2000" b="1" dirty="0" smtClean="0">
                <a:ea typeface="宋体" pitchFamily="2" charset="-122"/>
              </a:rPr>
            </a:br>
            <a:r>
              <a:rPr lang="en-US" altLang="zh-CN" sz="2000" b="1" dirty="0" smtClean="0">
                <a:ea typeface="宋体" pitchFamily="2" charset="-122"/>
              </a:rPr>
              <a:t>				new </a:t>
            </a:r>
            <a:r>
              <a:rPr lang="en-US" altLang="zh-CN" sz="2000" b="1" dirty="0" err="1" smtClean="0">
                <a:ea typeface="宋体" pitchFamily="2" charset="-122"/>
              </a:rPr>
              <a:t>SimpleThread</a:t>
            </a:r>
            <a:r>
              <a:rPr lang="en-US" altLang="zh-CN" sz="2000" b="1" dirty="0" smtClean="0">
                <a:ea typeface="宋体" pitchFamily="2" charset="-122"/>
              </a:rPr>
              <a:t> (“Glasgow”).</a:t>
            </a:r>
            <a:r>
              <a:rPr lang="en-US" altLang="zh-CN" sz="2000" b="1" dirty="0" smtClean="0">
                <a:solidFill>
                  <a:srgbClr val="7030A0"/>
                </a:solidFill>
                <a:ea typeface="宋体" pitchFamily="2" charset="-122"/>
              </a:rPr>
              <a:t>start ();</a:t>
            </a: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endParaRPr lang="en-US" altLang="zh-CN" sz="3200" dirty="0">
              <a:ea typeface="宋体" pitchFamily="2" charset="-122"/>
            </a:endParaRPr>
          </a:p>
        </p:txBody>
      </p:sp>
      <p:sp>
        <p:nvSpPr>
          <p:cNvPr id="6" name="Rectangle 5"/>
          <p:cNvSpPr/>
          <p:nvPr/>
        </p:nvSpPr>
        <p:spPr>
          <a:xfrm>
            <a:off x="4000496" y="6581001"/>
            <a:ext cx="5143504" cy="276999"/>
          </a:xfrm>
          <a:prstGeom prst="rect">
            <a:avLst/>
          </a:prstGeom>
        </p:spPr>
        <p:txBody>
          <a:bodyPr wrap="square">
            <a:spAutoFit/>
          </a:bodyPr>
          <a:lstStyle/>
          <a:p>
            <a:r>
              <a:rPr lang="en-US" altLang="zh-CN" sz="1200" dirty="0" smtClean="0">
                <a:solidFill>
                  <a:schemeClr val="bg1">
                    <a:lumMod val="85000"/>
                  </a:schemeClr>
                </a:solidFill>
              </a:rPr>
              <a:t>PPTs from others\www.dcs.ed.ac.uk_teaching_cs3_osslides\thread.ppt</a:t>
            </a:r>
            <a:endParaRPr lang="zh-CN" altLang="en-US" sz="1200" dirty="0">
              <a:solidFill>
                <a:schemeClr val="bg1">
                  <a:lumMod val="85000"/>
                </a:schemeClr>
              </a:solidFill>
            </a:endParaRPr>
          </a:p>
        </p:txBody>
      </p:sp>
      <p:pic>
        <p:nvPicPr>
          <p:cNvPr id="154626" name="Picture 2"/>
          <p:cNvPicPr>
            <a:picLocks noChangeAspect="1" noChangeArrowheads="1"/>
          </p:cNvPicPr>
          <p:nvPr/>
        </p:nvPicPr>
        <p:blipFill>
          <a:blip r:embed="rId3" cstate="print"/>
          <a:srcRect/>
          <a:stretch>
            <a:fillRect/>
          </a:stretch>
        </p:blipFill>
        <p:spPr bwMode="auto">
          <a:xfrm flipH="1">
            <a:off x="6715140" y="4000504"/>
            <a:ext cx="2209802" cy="2384835"/>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2377946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altLang="zh-CN" smtClean="0"/>
              <a:t>Part IV Thread</a:t>
            </a:r>
            <a:endParaRPr lang="en-US" altLang="zh-CN"/>
          </a:p>
        </p:txBody>
      </p:sp>
      <p:sp>
        <p:nvSpPr>
          <p:cNvPr id="33795" name="Rectangle 3"/>
          <p:cNvSpPr>
            <a:spLocks noGrp="1" noChangeArrowheads="1"/>
          </p:cNvSpPr>
          <p:nvPr>
            <p:ph type="body" idx="1"/>
          </p:nvPr>
        </p:nvSpPr>
        <p:spPr>
          <a:xfrm>
            <a:off x="1" y="587829"/>
            <a:ext cx="8763000" cy="5965371"/>
          </a:xfrm>
        </p:spPr>
        <p:txBody>
          <a:bodyPr>
            <a:normAutofit lnSpcReduction="10000"/>
          </a:bodyPr>
          <a:lstStyle/>
          <a:p>
            <a:pPr lvl="1" defTabSz="188058"/>
            <a:r>
              <a:rPr lang="en-US" altLang="zh-CN" dirty="0">
                <a:ea typeface="宋体" pitchFamily="2" charset="-122"/>
              </a:rPr>
              <a:t>main method starts two threads by calling the start method</a:t>
            </a:r>
          </a:p>
          <a:p>
            <a:pPr lvl="2" defTabSz="188058"/>
            <a:r>
              <a:rPr lang="en-US" altLang="zh-CN" dirty="0">
                <a:ea typeface="宋体" pitchFamily="2" charset="-122"/>
              </a:rPr>
              <a:t>output something like :</a:t>
            </a:r>
          </a:p>
          <a:p>
            <a:pPr lvl="2" defTabSz="188058">
              <a:buNone/>
            </a:pPr>
            <a:r>
              <a:rPr lang="en-US" altLang="zh-CN" sz="1700" dirty="0">
                <a:latin typeface="Helvetica" pitchFamily="34" charset="0"/>
                <a:ea typeface="宋体" pitchFamily="2" charset="-122"/>
              </a:rPr>
              <a:t>			</a:t>
            </a:r>
            <a:r>
              <a:rPr lang="en-US" altLang="zh-CN" sz="1700" dirty="0" smtClean="0">
                <a:latin typeface="Helvetica" pitchFamily="34" charset="0"/>
                <a:ea typeface="宋体" pitchFamily="2" charset="-122"/>
              </a:rPr>
              <a:t>      </a:t>
            </a:r>
            <a:r>
              <a:rPr lang="en-US" altLang="zh-CN" sz="1500" dirty="0" smtClean="0">
                <a:latin typeface="Helvetica" pitchFamily="34" charset="0"/>
                <a:ea typeface="宋体" pitchFamily="2" charset="-122"/>
              </a:rPr>
              <a:t>0</a:t>
            </a:r>
            <a:r>
              <a:rPr lang="en-US" altLang="zh-CN" sz="1500" dirty="0">
                <a:latin typeface="Helvetica" pitchFamily="34" charset="0"/>
                <a:ea typeface="宋体" pitchFamily="2" charset="-122"/>
              </a:rPr>
              <a:t>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0	Glasgow	</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1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1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2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3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2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3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4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4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5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5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6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7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8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6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7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8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9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Finished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9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Finished Glasgow</a:t>
            </a:r>
          </a:p>
        </p:txBody>
      </p:sp>
      <p:sp>
        <p:nvSpPr>
          <p:cNvPr id="5" name="Rectangle 4"/>
          <p:cNvSpPr/>
          <p:nvPr/>
        </p:nvSpPr>
        <p:spPr>
          <a:xfrm>
            <a:off x="4000496" y="6143644"/>
            <a:ext cx="5143504" cy="276999"/>
          </a:xfrm>
          <a:prstGeom prst="rect">
            <a:avLst/>
          </a:prstGeom>
        </p:spPr>
        <p:txBody>
          <a:bodyPr wrap="square">
            <a:spAutoFit/>
          </a:bodyPr>
          <a:lstStyle/>
          <a:p>
            <a:r>
              <a:rPr lang="en-US" altLang="zh-CN" sz="1200" dirty="0" smtClean="0">
                <a:solidFill>
                  <a:schemeClr val="bg1">
                    <a:lumMod val="85000"/>
                  </a:schemeClr>
                </a:solidFill>
              </a:rPr>
              <a:t>PPTs from others\www.dcs.ed.ac.uk_teaching_cs3_osslides\thread.ppt</a:t>
            </a:r>
            <a:endParaRPr lang="zh-CN" altLang="en-US" sz="1200" dirty="0">
              <a:solidFill>
                <a:schemeClr val="bg1">
                  <a:lumMod val="85000"/>
                </a:schemeClr>
              </a:solidFill>
            </a:endParaRPr>
          </a:p>
        </p:txBody>
      </p:sp>
      <p:sp>
        <p:nvSpPr>
          <p:cNvPr id="6" name="Cloud Callout 5"/>
          <p:cNvSpPr/>
          <p:nvPr/>
        </p:nvSpPr>
        <p:spPr>
          <a:xfrm>
            <a:off x="3786182" y="2214554"/>
            <a:ext cx="5143536" cy="3429024"/>
          </a:xfrm>
          <a:prstGeom prst="cloudCallout">
            <a:avLst>
              <a:gd name="adj1" fmla="val -39166"/>
              <a:gd name="adj2" fmla="val 46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You can use the experiment framework of this course to simulate this , right?</a:t>
            </a:r>
            <a:endParaRPr lang="zh-CN" altLang="en-US" sz="3200" dirty="0"/>
          </a:p>
        </p:txBody>
      </p:sp>
    </p:spTree>
    <p:extLst>
      <p:ext uri="{BB962C8B-B14F-4D97-AF65-F5344CB8AC3E}">
        <p14:creationId xmlns:p14="http://schemas.microsoft.com/office/powerpoint/2010/main" val="2287737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pPr lvl="1"/>
            <a:r>
              <a:rPr lang="en-US" altLang="zh-CN" dirty="0"/>
              <a:t>Where could we copy the program in MM?</a:t>
            </a:r>
          </a:p>
          <a:p>
            <a:pPr lvl="2"/>
            <a:r>
              <a:rPr lang="en-US" altLang="zh-CN" dirty="0"/>
              <a:t>We need information about the usage of MM first</a:t>
            </a:r>
          </a:p>
          <a:p>
            <a:pPr lvl="2"/>
            <a:r>
              <a:rPr lang="en-US" altLang="zh-CN" dirty="0"/>
              <a:t>If available, the program is copied into MM</a:t>
            </a:r>
          </a:p>
          <a:p>
            <a:pPr lvl="2"/>
            <a:r>
              <a:rPr lang="en-US" altLang="zh-CN" dirty="0"/>
              <a:t>We need information to locate the instructions in MM</a:t>
            </a:r>
            <a:endParaRPr lang="zh-CN" altLang="en-US" dirty="0"/>
          </a:p>
          <a:p>
            <a:pPr lvl="1"/>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14860"/>
            <a:ext cx="6480720" cy="391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756592" y="2906868"/>
            <a:ext cx="4608512" cy="2535602"/>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4400" b="1" dirty="0" smtClean="0">
                <a:solidFill>
                  <a:schemeClr val="tx1"/>
                </a:solidFill>
              </a:rPr>
              <a:t>MM</a:t>
            </a:r>
            <a:endParaRPr lang="zh-CN" altLang="en-US" sz="3200" b="1" dirty="0">
              <a:solidFill>
                <a:schemeClr val="tx1"/>
              </a:solidFill>
            </a:endParaRPr>
          </a:p>
        </p:txBody>
      </p:sp>
    </p:spTree>
    <p:extLst>
      <p:ext uri="{BB962C8B-B14F-4D97-AF65-F5344CB8AC3E}">
        <p14:creationId xmlns:p14="http://schemas.microsoft.com/office/powerpoint/2010/main" val="324136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pPr lvl="1"/>
            <a:r>
              <a:rPr lang="en-US" altLang="zh-CN" dirty="0" smtClean="0"/>
              <a:t>We also need to record the information of current instruction for CPU switching</a:t>
            </a:r>
          </a:p>
          <a:p>
            <a:pPr lvl="2"/>
            <a:r>
              <a:rPr lang="en-US" altLang="zh-CN" dirty="0"/>
              <a:t>The address of the instruction </a:t>
            </a:r>
            <a:br>
              <a:rPr lang="en-US" altLang="zh-CN" dirty="0"/>
            </a:br>
            <a:r>
              <a:rPr lang="en-US" altLang="zh-CN" dirty="0"/>
              <a:t>when CPU is switched, </a:t>
            </a:r>
            <a:br>
              <a:rPr lang="en-US" altLang="zh-CN" dirty="0"/>
            </a:br>
            <a:r>
              <a:rPr lang="en-US" altLang="zh-CN" dirty="0"/>
              <a:t>like 1031</a:t>
            </a:r>
          </a:p>
          <a:p>
            <a:pPr lvl="2"/>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780928"/>
            <a:ext cx="5395913"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612576" y="3356992"/>
            <a:ext cx="5040560" cy="311166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4400" b="1" dirty="0" smtClean="0">
                <a:solidFill>
                  <a:schemeClr val="tx1"/>
                </a:solidFill>
              </a:rPr>
              <a:t>CPU Scheduling</a:t>
            </a:r>
            <a:endParaRPr lang="zh-CN" altLang="en-US" sz="3200" b="1" dirty="0">
              <a:solidFill>
                <a:schemeClr val="tx1"/>
              </a:solidFill>
            </a:endParaRPr>
          </a:p>
        </p:txBody>
      </p:sp>
    </p:spTree>
    <p:extLst>
      <p:ext uri="{BB962C8B-B14F-4D97-AF65-F5344CB8AC3E}">
        <p14:creationId xmlns:p14="http://schemas.microsoft.com/office/powerpoint/2010/main" val="130277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80"/>
            <a:ext cx="9144000" cy="654032"/>
          </a:xfrm>
        </p:spPr>
        <p:txBody>
          <a:bodyPr>
            <a:normAutofit/>
          </a:bodyPr>
          <a:lstStyle/>
          <a:p>
            <a:r>
              <a:rPr lang="en-US" altLang="zh-CN" sz="3600" dirty="0"/>
              <a:t>The execution of your program is alive</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8</a:t>
            </a:fld>
            <a:endParaRPr lang="zh-CN" altLang="en-US"/>
          </a:p>
        </p:txBody>
      </p:sp>
      <p:sp>
        <p:nvSpPr>
          <p:cNvPr id="7" name="Content Placeholder 6"/>
          <p:cNvSpPr>
            <a:spLocks noGrp="1"/>
          </p:cNvSpPr>
          <p:nvPr>
            <p:ph idx="1"/>
          </p:nvPr>
        </p:nvSpPr>
        <p:spPr/>
        <p:txBody>
          <a:bodyPr/>
          <a:lstStyle/>
          <a:p>
            <a:endParaRPr lang="zh-CN" altLang="en-US" dirty="0"/>
          </a:p>
        </p:txBody>
      </p:sp>
      <p:sp>
        <p:nvSpPr>
          <p:cNvPr id="3" name="矩形 2"/>
          <p:cNvSpPr/>
          <p:nvPr/>
        </p:nvSpPr>
        <p:spPr>
          <a:xfrm>
            <a:off x="6948264" y="2420888"/>
            <a:ext cx="69125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517" y="3119004"/>
            <a:ext cx="792088"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ontrols>
      <mc:AlternateContent xmlns:mc="http://schemas.openxmlformats.org/markup-compatibility/2006">
        <mc:Choice xmlns:v="urn:schemas-microsoft-com:vml" Requires="v">
          <p:control spid="761868" name="ShockwaveFlash1" r:id="rId2" imgW="8380952" imgH="5587520"/>
        </mc:Choice>
        <mc:Fallback>
          <p:control name="ShockwaveFlash1" r:id="rId2" imgW="8380952" imgH="55875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81088"/>
                  <a:ext cx="8382000" cy="5588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extLst>
      <p:ext uri="{BB962C8B-B14F-4D97-AF65-F5344CB8AC3E}">
        <p14:creationId xmlns:p14="http://schemas.microsoft.com/office/powerpoint/2010/main" val="3807112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1000108"/>
            <a:ext cx="8867328" cy="5453228"/>
          </a:xfrm>
        </p:spPr>
        <p:txBody>
          <a:bodyPr>
            <a:normAutofit lnSpcReduction="10000"/>
          </a:bodyPr>
          <a:lstStyle/>
          <a:p>
            <a:r>
              <a:rPr lang="en-US" altLang="zh-CN" dirty="0" smtClean="0"/>
              <a:t>You have learned how to record that kind of information in </a:t>
            </a:r>
            <a:r>
              <a:rPr lang="en-US" altLang="zh-CN" b="1" u="sng" dirty="0" smtClean="0"/>
              <a:t>programming</a:t>
            </a:r>
            <a:r>
              <a:rPr lang="en-US" altLang="zh-CN" dirty="0" smtClean="0"/>
              <a:t>.</a:t>
            </a:r>
          </a:p>
          <a:p>
            <a:pPr lvl="1"/>
            <a:r>
              <a:rPr lang="en-US" altLang="zh-CN" dirty="0" smtClean="0"/>
              <a:t>Design the </a:t>
            </a:r>
            <a:r>
              <a:rPr lang="en-US" altLang="zh-CN" sz="4800" b="1" dirty="0" smtClean="0">
                <a:solidFill>
                  <a:srgbClr val="7030A0"/>
                </a:solidFill>
              </a:rPr>
              <a:t>data structure</a:t>
            </a:r>
            <a:r>
              <a:rPr lang="en-US" altLang="zh-CN" dirty="0" smtClean="0"/>
              <a:t>!</a:t>
            </a:r>
          </a:p>
          <a:p>
            <a:pPr lvl="1"/>
            <a:endParaRPr lang="en-US" altLang="zh-CN" dirty="0" smtClean="0"/>
          </a:p>
          <a:p>
            <a:r>
              <a:rPr lang="en-US" altLang="zh-CN" sz="4800" b="1" u="sng" dirty="0" smtClean="0"/>
              <a:t>PCB</a:t>
            </a:r>
            <a:r>
              <a:rPr lang="en-US" altLang="zh-CN" sz="4800" dirty="0" smtClean="0"/>
              <a:t> </a:t>
            </a:r>
            <a:r>
              <a:rPr lang="en-US" altLang="zh-CN" dirty="0" smtClean="0"/>
              <a:t>(Process Control Block) is the one used/named data structure </a:t>
            </a:r>
          </a:p>
          <a:p>
            <a:pPr marL="1371600" lvl="2" indent="-457200">
              <a:buFontTx/>
              <a:buAutoNum type="arabicPeriod"/>
            </a:pPr>
            <a:r>
              <a:rPr lang="en-US" altLang="zh-CN" sz="2800" dirty="0">
                <a:ea typeface="宋体" charset="-122"/>
              </a:rPr>
              <a:t>Process </a:t>
            </a:r>
            <a:r>
              <a:rPr lang="en-US" altLang="zh-CN" sz="2800" b="1" dirty="0">
                <a:ea typeface="宋体" charset="-122"/>
              </a:rPr>
              <a:t>location</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identification</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state</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control</a:t>
            </a:r>
            <a:r>
              <a:rPr lang="en-US" altLang="zh-CN" sz="2800" dirty="0">
                <a:ea typeface="宋体" charset="-122"/>
              </a:rPr>
              <a:t> information</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29942048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DURATION" val="3600"/>
  <p:tag name="ISPRING_ULTRA_SCORM_SLIDE_COUNT" val="58"/>
  <p:tag name="ISPRING_ULTRA_SCORM_TRACKING_SLIDES" val="1"/>
  <p:tag name="ISPRING_SCORM_RATE_SLIDES" val="0"/>
  <p:tag name="ISPRING_SCORM_RATE_QUIZZES" val="0"/>
  <p:tag name="ISPRING_SCORM_PASSING_SCORE" val="0.0000000000"/>
  <p:tag name="GENSWF_OUTPUT_FILE_NAME" val="Part 03 Process and Thread"/>
  <p:tag name="ISPRING_RESOURCE_PATHS_HASH_2" val="9fc0241f4c2fbeba7fe0a5a8e0e09f308e9c69a0"/>
</p:tagLst>
</file>

<file path=ppt/tags/tag2.xml><?xml version="1.0" encoding="utf-8"?>
<p:tagLst xmlns:a="http://schemas.openxmlformats.org/drawingml/2006/main" xmlns:r="http://schemas.openxmlformats.org/officeDocument/2006/relationships" xmlns:p="http://schemas.openxmlformats.org/presentationml/2006/main">
  <p:tag name="SWI" val="37"/>
  <p:tag name="BSN" val="37"/>
  <p:tag name="SVT" val="FALSE"/>
  <p:tag name="NBP" val="1"/>
  <p:tag name="CVB" val="37"/>
  <p:tag name="SPT" val="FALSE"/>
  <p:tag name="CII" val="37"/>
</p:tagLst>
</file>

<file path=ppt/tags/tag3.xml><?xml version="1.0" encoding="utf-8"?>
<p:tagLst xmlns:a="http://schemas.openxmlformats.org/drawingml/2006/main" xmlns:r="http://schemas.openxmlformats.org/officeDocument/2006/relationships" xmlns:p="http://schemas.openxmlformats.org/presentationml/2006/main">
  <p:tag name="SWI" val="38"/>
  <p:tag name="BSN" val="38"/>
  <p:tag name="SVT" val="FALSE"/>
  <p:tag name="NBP" val="1"/>
  <p:tag name="CVB" val="38"/>
  <p:tag name="SPT" val="FALSE"/>
  <p:tag name="CII" val="38"/>
</p:tagLst>
</file>

<file path=ppt/tags/tag4.xml><?xml version="1.0" encoding="utf-8"?>
<p:tagLst xmlns:a="http://schemas.openxmlformats.org/drawingml/2006/main" xmlns:r="http://schemas.openxmlformats.org/officeDocument/2006/relationships" xmlns:p="http://schemas.openxmlformats.org/presentationml/2006/main">
  <p:tag name="SWI" val="18"/>
  <p:tag name="BSN" val="18"/>
  <p:tag name="SVT" val="FALSE"/>
  <p:tag name="NBP" val="1"/>
  <p:tag name="CVB" val="18"/>
  <p:tag name="SPT" val="FALSE"/>
  <p:tag name="CII" val="18"/>
</p:tagLst>
</file>

<file path=ppt/tags/tag5.xml><?xml version="1.0" encoding="utf-8"?>
<p:tagLst xmlns:a="http://schemas.openxmlformats.org/drawingml/2006/main" xmlns:r="http://schemas.openxmlformats.org/officeDocument/2006/relationships" xmlns:p="http://schemas.openxmlformats.org/presentationml/2006/main">
  <p:tag name="SWI" val="19"/>
  <p:tag name="BSN" val="19"/>
  <p:tag name="SVT" val="FALSE"/>
  <p:tag name="NBP" val="1"/>
  <p:tag name="CVB" val="19"/>
  <p:tag name="SPT" val="FALSE"/>
  <p:tag name="CII" val="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Tx/>
          <a:buSzTx/>
          <a:buFontTx/>
          <a:buChar char="•"/>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Tx/>
          <a:buSzTx/>
          <a:buFontTx/>
          <a:buChar char="•"/>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39771</TotalTime>
  <Words>3834</Words>
  <Application>Microsoft Office PowerPoint</Application>
  <PresentationFormat>全屏显示(4:3)</PresentationFormat>
  <Paragraphs>601</Paragraphs>
  <Slides>58</Slides>
  <Notes>50</Notes>
  <HiddenSlides>2</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58</vt:i4>
      </vt:variant>
    </vt:vector>
  </HeadingPairs>
  <TitlesOfParts>
    <vt:vector size="63" baseType="lpstr">
      <vt:lpstr>Office Theme</vt:lpstr>
      <vt:lpstr>Default Design</vt:lpstr>
      <vt:lpstr>1_Office Theme</vt:lpstr>
      <vt:lpstr>2_Office Theme</vt:lpstr>
      <vt:lpstr>Artwork</vt:lpstr>
      <vt:lpstr>Operating system</vt:lpstr>
      <vt:lpstr>Process</vt:lpstr>
      <vt:lpstr>We have learned the detailed diagram </vt:lpstr>
      <vt:lpstr>The execution of your program needs some support</vt:lpstr>
      <vt:lpstr>PowerPoint 演示文稿</vt:lpstr>
      <vt:lpstr>PowerPoint 演示文稿</vt:lpstr>
      <vt:lpstr>PowerPoint 演示文稿</vt:lpstr>
      <vt:lpstr>The execution of your program is alive</vt:lpstr>
      <vt:lpstr>PowerPoint 演示文稿</vt:lpstr>
      <vt:lpstr>PCB: Process Location Information</vt:lpstr>
      <vt:lpstr>PowerPoint 演示文稿</vt:lpstr>
      <vt:lpstr>PowerPoint 演示文稿</vt:lpstr>
      <vt:lpstr>The execution of your program is alive</vt:lpstr>
      <vt:lpstr>Program execution is dynamic Process has states</vt:lpstr>
      <vt:lpstr>Process Transitions (1)</vt:lpstr>
      <vt:lpstr>Process Transitions (2)</vt:lpstr>
      <vt:lpstr>PCB defined in Linux</vt:lpstr>
      <vt:lpstr>PowerPoint 演示文稿</vt:lpstr>
      <vt:lpstr>PowerPoint 演示文稿</vt:lpstr>
      <vt:lpstr>Process</vt:lpstr>
      <vt:lpstr>Five-State Model</vt:lpstr>
      <vt:lpstr>Supplement:  Data structures to manage those state-related processes </vt:lpstr>
      <vt:lpstr>Three kinds of schedulers</vt:lpstr>
      <vt:lpstr>Those queues are used by  Three kinds of schedulers</vt:lpstr>
      <vt:lpstr>Three kinds of schedulers</vt:lpstr>
      <vt:lpstr>— Addition of Medium Term Scheduling</vt:lpstr>
      <vt:lpstr>Summary: Sketch of the control for processes</vt:lpstr>
      <vt:lpstr>Suspended Processes</vt:lpstr>
      <vt:lpstr>Process</vt:lpstr>
      <vt:lpstr>Concurrency OF COURSE benefits users! </vt:lpstr>
      <vt:lpstr>IPC: Inter-Process Communication </vt:lpstr>
      <vt:lpstr>IPC: two fundamental types</vt:lpstr>
      <vt:lpstr>Process</vt:lpstr>
      <vt:lpstr>Context Switching</vt:lpstr>
      <vt:lpstr>Context Switching</vt:lpstr>
      <vt:lpstr>Context Switching</vt:lpstr>
      <vt:lpstr>Context Switching</vt:lpstr>
      <vt:lpstr>How to overcome the cost? Share  - Analogous with DLL</vt:lpstr>
      <vt:lpstr>Share + Context: multiple services in one program</vt:lpstr>
      <vt:lpstr>Here comes thread</vt:lpstr>
      <vt:lpstr>PowerPoint 演示文稿</vt:lpstr>
      <vt:lpstr>You’ve experienced THREAD</vt:lpstr>
      <vt:lpstr>Thread now is popular, especially for high performance servers</vt:lpstr>
      <vt:lpstr>PowerPoint 演示文稿</vt:lpstr>
      <vt:lpstr>Single Threaded and Multithreaded Process Models</vt:lpstr>
      <vt:lpstr>Thread States: Life Cycle of a Thread</vt:lpstr>
      <vt:lpstr>Thread Operations</vt:lpstr>
      <vt:lpstr>Thread libraries</vt:lpstr>
      <vt:lpstr>PowerPoint 演示文稿</vt:lpstr>
      <vt:lpstr>Threads library</vt:lpstr>
      <vt:lpstr>POSIX and Pthreads</vt:lpstr>
      <vt:lpstr>Who wants to read for us? </vt:lpstr>
      <vt:lpstr>PowerPoint 演示文稿</vt:lpstr>
      <vt:lpstr>Win32 Threads (Windows XP)</vt:lpstr>
      <vt:lpstr>Java Threads</vt:lpstr>
      <vt:lpstr>PowerPoint 演示文稿</vt:lpstr>
      <vt:lpstr>Java Threads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dc:title>
  <dc:creator>mlinking</dc:creator>
  <cp:lastModifiedBy>mlinking</cp:lastModifiedBy>
  <cp:revision>1385</cp:revision>
  <dcterms:created xsi:type="dcterms:W3CDTF">2009-03-23T15:53:52Z</dcterms:created>
  <dcterms:modified xsi:type="dcterms:W3CDTF">2017-03-07T07:09:49Z</dcterms:modified>
</cp:coreProperties>
</file>